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96" r:id="rId3"/>
    <p:sldId id="262" r:id="rId4"/>
    <p:sldId id="263" r:id="rId5"/>
    <p:sldId id="292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-19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29A37-7808-4AA1-ABE3-E4F5E662E041}" type="datetimeFigureOut">
              <a:rPr kumimoji="1" lang="ja-JP" altLang="en-US" smtClean="0"/>
              <a:t>2012/7/27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D251B-83BE-4F69-9622-CAC2A83F8E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668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AE2C1-DF28-409D-8DC3-3B1BAC1672EC}" type="datetimeFigureOut">
              <a:rPr kumimoji="1" lang="ja-JP" altLang="en-US" smtClean="0"/>
              <a:t>2012/7/27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FFDED-2852-4F98-9C0D-43DB37E37C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8085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AE2C1-DF28-409D-8DC3-3B1BAC1672EC}" type="datetimeFigureOut">
              <a:rPr kumimoji="1" lang="ja-JP" altLang="en-US" smtClean="0"/>
              <a:t>2012/7/27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FFDED-2852-4F98-9C0D-43DB37E37C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8514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AE2C1-DF28-409D-8DC3-3B1BAC1672EC}" type="datetimeFigureOut">
              <a:rPr kumimoji="1" lang="ja-JP" altLang="en-US" smtClean="0"/>
              <a:t>2012/7/27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FFDED-2852-4F98-9C0D-43DB37E37C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089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648072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AE2C1-DF28-409D-8DC3-3B1BAC1672EC}" type="datetimeFigureOut">
              <a:rPr kumimoji="1" lang="ja-JP" altLang="en-US" smtClean="0"/>
              <a:t>2012/7/27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FFDED-2852-4F98-9C0D-43DB37E37C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16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AE2C1-DF28-409D-8DC3-3B1BAC1672EC}" type="datetimeFigureOut">
              <a:rPr kumimoji="1" lang="ja-JP" altLang="en-US" smtClean="0"/>
              <a:t>2012/7/27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FFDED-2852-4F98-9C0D-43DB37E37C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872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AE2C1-DF28-409D-8DC3-3B1BAC1672EC}" type="datetimeFigureOut">
              <a:rPr kumimoji="1" lang="ja-JP" altLang="en-US" smtClean="0"/>
              <a:t>2012/7/27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FFDED-2852-4F98-9C0D-43DB37E37C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359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AE2C1-DF28-409D-8DC3-3B1BAC1672EC}" type="datetimeFigureOut">
              <a:rPr kumimoji="1" lang="ja-JP" altLang="en-US" smtClean="0"/>
              <a:t>2012/7/27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FFDED-2852-4F98-9C0D-43DB37E37C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4341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AE2C1-DF28-409D-8DC3-3B1BAC1672EC}" type="datetimeFigureOut">
              <a:rPr kumimoji="1" lang="ja-JP" altLang="en-US" smtClean="0"/>
              <a:t>2012/7/27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FFDED-2852-4F98-9C0D-43DB37E37C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340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AE2C1-DF28-409D-8DC3-3B1BAC1672EC}" type="datetimeFigureOut">
              <a:rPr kumimoji="1" lang="ja-JP" altLang="en-US" smtClean="0"/>
              <a:t>2012/7/27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FFDED-2852-4F98-9C0D-43DB37E37C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356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AE2C1-DF28-409D-8DC3-3B1BAC1672EC}" type="datetimeFigureOut">
              <a:rPr kumimoji="1" lang="ja-JP" altLang="en-US" smtClean="0"/>
              <a:t>2012/7/27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FFDED-2852-4F98-9C0D-43DB37E37C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7614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AE2C1-DF28-409D-8DC3-3B1BAC1672EC}" type="datetimeFigureOut">
              <a:rPr kumimoji="1" lang="ja-JP" altLang="en-US" smtClean="0"/>
              <a:t>2012/7/27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FFDED-2852-4F98-9C0D-43DB37E37C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834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AE2C1-DF28-409D-8DC3-3B1BAC1672EC}" type="datetimeFigureOut">
              <a:rPr kumimoji="1" lang="ja-JP" altLang="en-US" smtClean="0"/>
              <a:t>2012/7/27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FFDED-2852-4F98-9C0D-43DB37E37C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6604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faithandbrave/boost-tour-1480-al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" TargetMode="External"/><Relationship Id="rId2" Type="http://schemas.openxmlformats.org/officeDocument/2006/relationships/hyperlink" Target="http://d.hatena.ne.jp/faith_and_brave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boostjp/cppnow/2012" TargetMode="External"/><Relationship Id="rId2" Type="http://schemas.openxmlformats.org/officeDocument/2006/relationships/hyperlink" Target="https://github.com/boostcon/cppnow_presentations_201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zakkas783.tumblr.com/post/25007975614/c-now-boostcon-c-now-boost-konferenz-im" TargetMode="External"/><Relationship Id="rId5" Type="http://schemas.openxmlformats.org/officeDocument/2006/relationships/hyperlink" Target="http://d.hatena.ne.jp/faith_and_brave/20120522/1337650107" TargetMode="External"/><Relationship Id="rId4" Type="http://schemas.openxmlformats.org/officeDocument/2006/relationships/hyperlink" Target="http://d.hatena.ne.jp/redboltz/20120519/1337385881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" TargetMode="External"/><Relationship Id="rId2" Type="http://schemas.openxmlformats.org/officeDocument/2006/relationships/hyperlink" Target="http://d.hatena.ne.jp/faith_and_brave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3568" y="2348880"/>
            <a:ext cx="7772400" cy="1470025"/>
          </a:xfrm>
        </p:spPr>
        <p:txBody>
          <a:bodyPr/>
          <a:lstStyle/>
          <a:p>
            <a:r>
              <a:rPr kumimoji="1" lang="en-US" altLang="ja-JP" dirty="0" smtClean="0">
                <a:solidFill>
                  <a:srgbClr val="C00000"/>
                </a:solidFill>
              </a:rPr>
              <a:t>Boost.</a:t>
            </a:r>
            <a:r>
              <a:rPr kumimoji="1" lang="ja-JP" altLang="en-US" dirty="0" smtClean="0">
                <a:solidFill>
                  <a:srgbClr val="C00000"/>
                </a:solidFill>
              </a:rPr>
              <a:t>勉強会 </a:t>
            </a:r>
            <a:r>
              <a:rPr kumimoji="1" lang="en-US" altLang="ja-JP" dirty="0" smtClean="0">
                <a:solidFill>
                  <a:srgbClr val="C00000"/>
                </a:solidFill>
              </a:rPr>
              <a:t>#10 </a:t>
            </a:r>
            <a:r>
              <a:rPr kumimoji="1" lang="ja-JP" altLang="en-US" dirty="0" smtClean="0">
                <a:solidFill>
                  <a:srgbClr val="C00000"/>
                </a:solidFill>
              </a:rPr>
              <a:t>東京</a:t>
            </a:r>
            <a:endParaRPr kumimoji="1" lang="ja-JP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39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Heap 1/2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3695308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buNone/>
            </a:pP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boost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::heap::</a:t>
            </a:r>
            <a:r>
              <a:rPr lang="en-US" altLang="ja-JP" sz="1800" dirty="0" err="1">
                <a:solidFill>
                  <a:srgbClr val="FF0000"/>
                </a:solidFill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fibonacci_heap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&lt;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int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&gt;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que</a:t>
            </a: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; // </a:t>
            </a:r>
            <a:r>
              <a:rPr lang="ja-JP" altLang="en-US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フィボナッチヒープ</a:t>
            </a:r>
            <a:endParaRPr lang="en-US" altLang="ja-JP" sz="1800" dirty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  <a:p>
            <a:pPr>
              <a:buNone/>
            </a:pPr>
            <a:endParaRPr lang="en-US" altLang="ja-JP" sz="1800" dirty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  <a:p>
            <a:pPr>
              <a:buNone/>
            </a:pPr>
            <a:r>
              <a:rPr lang="en-US" altLang="ja-JP" sz="1800" dirty="0" err="1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que.push</a:t>
            </a: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(3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altLang="ja-JP" sz="1800" dirty="0" err="1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que.push</a:t>
            </a: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(1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altLang="ja-JP" sz="1800" dirty="0" err="1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que.push</a:t>
            </a: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(4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);</a:t>
            </a:r>
          </a:p>
          <a:p>
            <a:pPr>
              <a:buNone/>
            </a:pPr>
            <a:endParaRPr lang="en-US" altLang="ja-JP" sz="1800" dirty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  <a:p>
            <a:pPr>
              <a:buNone/>
            </a:pP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while 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(!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que.empty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()) {</a:t>
            </a:r>
          </a:p>
          <a:p>
            <a:pPr>
              <a:buNone/>
            </a:pP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  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std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::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cout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&lt;&lt;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que.top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() &lt;&lt;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std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::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endl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  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que.pop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();</a:t>
            </a:r>
          </a:p>
          <a:p>
            <a:pPr>
              <a:buNone/>
            </a:pP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}</a:t>
            </a:r>
            <a:endParaRPr lang="en-US" altLang="ja-JP" sz="1800" dirty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</p:txBody>
      </p:sp>
      <p:sp>
        <p:nvSpPr>
          <p:cNvPr id="4" name="コンテンツ プレースホルダ 2"/>
          <p:cNvSpPr txBox="1">
            <a:spLocks/>
          </p:cNvSpPr>
          <p:nvPr/>
        </p:nvSpPr>
        <p:spPr>
          <a:xfrm>
            <a:off x="457200" y="836712"/>
            <a:ext cx="8229600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ja-JP" altLang="en-US" sz="24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優先順位付きキューのデータ構造</a:t>
            </a:r>
            <a:endParaRPr lang="en-US" altLang="ja-JP" sz="2400" dirty="0" smtClean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</p:txBody>
      </p:sp>
      <p:sp>
        <p:nvSpPr>
          <p:cNvPr id="5" name="コンテンツ プレースホルダ 2"/>
          <p:cNvSpPr txBox="1">
            <a:spLocks/>
          </p:cNvSpPr>
          <p:nvPr/>
        </p:nvSpPr>
        <p:spPr>
          <a:xfrm>
            <a:off x="467544" y="5517232"/>
            <a:ext cx="8229600" cy="108012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4</a:t>
            </a:r>
          </a:p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3</a:t>
            </a:r>
          </a:p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88922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Heap 2/2</a:t>
            </a:r>
            <a:endParaRPr kumimoji="1" lang="ja-JP" altLang="en-US" dirty="0"/>
          </a:p>
        </p:txBody>
      </p:sp>
      <p:sp>
        <p:nvSpPr>
          <p:cNvPr id="4" name="コンテンツ プレースホルダ 2"/>
          <p:cNvSpPr txBox="1">
            <a:spLocks/>
          </p:cNvSpPr>
          <p:nvPr/>
        </p:nvSpPr>
        <p:spPr>
          <a:xfrm>
            <a:off x="457200" y="836712"/>
            <a:ext cx="8229600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altLang="ja-JP" sz="2800" dirty="0" err="1" smtClean="0">
                <a:ea typeface="VL ゴシック" pitchFamily="1" charset="-128"/>
                <a:cs typeface="Courier New" pitchFamily="49" charset="0"/>
              </a:rPr>
              <a:t>Boost.Heap</a:t>
            </a:r>
            <a:r>
              <a:rPr lang="ja-JP" altLang="en-US" sz="2800" dirty="0" smtClean="0">
                <a:ea typeface="VL ゴシック" pitchFamily="1" charset="-128"/>
                <a:cs typeface="Courier New" pitchFamily="49" charset="0"/>
              </a:rPr>
              <a:t>の特徴：</a:t>
            </a:r>
            <a:endParaRPr lang="en-US" altLang="ja-JP" sz="2800" dirty="0" smtClean="0">
              <a:ea typeface="VL ゴシック" pitchFamily="1" charset="-128"/>
              <a:cs typeface="Courier New" pitchFamily="49" charset="0"/>
            </a:endParaRP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 dirty="0" smtClean="0"/>
              <a:t>要素の修正ができる </a:t>
            </a:r>
            <a:r>
              <a:rPr kumimoji="1" lang="en-US" altLang="ja-JP" sz="2800" dirty="0" smtClean="0"/>
              <a:t>(Mutability)</a:t>
            </a:r>
          </a:p>
          <a:p>
            <a:r>
              <a:rPr kumimoji="1" lang="ja-JP" altLang="en-US" sz="2800" dirty="0" smtClean="0"/>
              <a:t>イテレータを持っている </a:t>
            </a:r>
            <a:r>
              <a:rPr kumimoji="1" lang="en-US" altLang="ja-JP" sz="2800" dirty="0" smtClean="0"/>
              <a:t>(Iterators)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マージできる </a:t>
            </a:r>
            <a:r>
              <a:rPr kumimoji="1" lang="en-US" altLang="ja-JP" sz="2800" dirty="0" smtClean="0"/>
              <a:t>(</a:t>
            </a:r>
            <a:r>
              <a:rPr kumimoji="1" lang="en-US" altLang="ja-JP" sz="2800" dirty="0" err="1" smtClean="0"/>
              <a:t>Mergable</a:t>
            </a:r>
            <a:r>
              <a:rPr kumimoji="1" lang="en-US" altLang="ja-JP" sz="2800" dirty="0" smtClean="0"/>
              <a:t>)</a:t>
            </a:r>
          </a:p>
          <a:p>
            <a:r>
              <a:rPr kumimoji="1" lang="ja-JP" altLang="en-US" sz="2800" dirty="0" smtClean="0"/>
              <a:t>安定 </a:t>
            </a:r>
            <a:r>
              <a:rPr kumimoji="1" lang="en-US" altLang="ja-JP" sz="2800" dirty="0" smtClean="0"/>
              <a:t>(Stability)</a:t>
            </a:r>
          </a:p>
        </p:txBody>
      </p:sp>
    </p:spTree>
    <p:extLst>
      <p:ext uri="{BB962C8B-B14F-4D97-AF65-F5344CB8AC3E}">
        <p14:creationId xmlns:p14="http://schemas.microsoft.com/office/powerpoint/2010/main" val="1760391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Algorithm 1/3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700808"/>
            <a:ext cx="8579296" cy="3695308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buNone/>
            </a:pP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std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::string text </a:t>
            </a: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=</a:t>
            </a:r>
          </a:p>
          <a:p>
            <a:pPr>
              <a:buNone/>
            </a:pP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  "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the stick, and made believe to worry it: then Alice dodged behind a";</a:t>
            </a:r>
          </a:p>
          <a:p>
            <a:pPr>
              <a:buNone/>
            </a:pP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std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::string pattern = "behind";</a:t>
            </a:r>
          </a:p>
          <a:p>
            <a:pPr>
              <a:buNone/>
            </a:pPr>
            <a:endParaRPr lang="en-US" altLang="ja-JP" sz="1800" dirty="0" smtClean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  <a:p>
            <a:pPr>
              <a:buNone/>
            </a:pP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// BM</a:t>
            </a:r>
            <a:r>
              <a:rPr lang="ja-JP" altLang="en-US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法で文字列検索</a:t>
            </a:r>
            <a:endParaRPr lang="en-US" altLang="ja-JP" sz="1800" dirty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  <a:p>
            <a:pPr>
              <a:buNone/>
            </a:pP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decltype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(text)::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const_iterator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it =</a:t>
            </a:r>
          </a:p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	boost::algorithm::</a:t>
            </a:r>
            <a:r>
              <a:rPr lang="en-US" altLang="ja-JP" sz="1800" dirty="0" err="1">
                <a:solidFill>
                  <a:srgbClr val="FF0000"/>
                </a:solidFill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boyer_moore_search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(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text.begin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(),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text.end</a:t>
            </a: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(),</a:t>
            </a:r>
          </a:p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						</a:t>
            </a:r>
            <a:r>
              <a:rPr lang="en-US" altLang="ja-JP" sz="1800" dirty="0" err="1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pattern.begin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(),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pattern.end</a:t>
            </a: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());</a:t>
            </a:r>
          </a:p>
          <a:p>
            <a:pPr>
              <a:buNone/>
            </a:pPr>
            <a:endParaRPr lang="en-US" altLang="ja-JP" sz="1800" dirty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if (it !=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text.end</a:t>
            </a: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()) </a:t>
            </a:r>
            <a:r>
              <a:rPr lang="en-US" altLang="ja-JP" sz="1800" dirty="0" err="1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std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::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cout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&lt;&lt; "found" &lt;&lt;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std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::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endl</a:t>
            </a: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;</a:t>
            </a:r>
            <a:endParaRPr lang="en-US" altLang="ja-JP" sz="1800" dirty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  <a:p>
            <a:pPr>
              <a:buNone/>
            </a:pP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else                  </a:t>
            </a:r>
            <a:r>
              <a:rPr lang="en-US" altLang="ja-JP" sz="1800" dirty="0" err="1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std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::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cout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&lt;&lt; "not found" &lt;&lt;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std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::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endl</a:t>
            </a: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;</a:t>
            </a:r>
            <a:endParaRPr lang="en-US" altLang="ja-JP" sz="1800" dirty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</p:txBody>
      </p:sp>
      <p:sp>
        <p:nvSpPr>
          <p:cNvPr id="4" name="コンテンツ プレースホルダ 2"/>
          <p:cNvSpPr txBox="1">
            <a:spLocks/>
          </p:cNvSpPr>
          <p:nvPr/>
        </p:nvSpPr>
        <p:spPr>
          <a:xfrm>
            <a:off x="457200" y="836712"/>
            <a:ext cx="8229600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ja-JP" altLang="en-US" sz="24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アルゴリズム集。文字列検索、</a:t>
            </a:r>
            <a:r>
              <a:rPr lang="en-US" altLang="ja-JP" sz="24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C++11</a:t>
            </a:r>
            <a:r>
              <a:rPr lang="ja-JP" altLang="en-US" sz="24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アルゴリズム、</a:t>
            </a:r>
            <a:endParaRPr lang="en-US" altLang="ja-JP" sz="2400" dirty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  <a:p>
            <a:pPr>
              <a:buFont typeface="Arial" pitchFamily="34" charset="0"/>
              <a:buNone/>
            </a:pPr>
            <a:r>
              <a:rPr lang="ja-JP" altLang="en-US" sz="24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ユーティリティが含まれる</a:t>
            </a:r>
            <a:endParaRPr lang="en-US" altLang="ja-JP" sz="2400" dirty="0" smtClean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</p:txBody>
      </p:sp>
      <p:sp>
        <p:nvSpPr>
          <p:cNvPr id="5" name="コンテンツ プレースホルダ 2"/>
          <p:cNvSpPr txBox="1">
            <a:spLocks/>
          </p:cNvSpPr>
          <p:nvPr/>
        </p:nvSpPr>
        <p:spPr>
          <a:xfrm>
            <a:off x="467544" y="5517232"/>
            <a:ext cx="8229600" cy="108012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found</a:t>
            </a:r>
            <a:endParaRPr lang="en-US" altLang="ja-JP" sz="1800" dirty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275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Algorithm 2/3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700808"/>
            <a:ext cx="8579296" cy="216024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buNone/>
            </a:pP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const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std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::vector&lt;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int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&gt; v = {2, 4, 6, 8, 10};</a:t>
            </a:r>
          </a:p>
          <a:p>
            <a:pPr>
              <a:buNone/>
            </a:pPr>
            <a:endParaRPr lang="en-US" altLang="ja-JP" sz="1800" dirty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// </a:t>
            </a:r>
            <a:r>
              <a:rPr lang="ja-JP" altLang="en-US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全ての値が偶数かを調べる</a:t>
            </a:r>
          </a:p>
          <a:p>
            <a:pPr>
              <a:buNone/>
            </a:pP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bool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result = boost::algorithm::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all_of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(v,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is_even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);</a:t>
            </a:r>
          </a:p>
          <a:p>
            <a:pPr>
              <a:buNone/>
            </a:pPr>
            <a:endParaRPr lang="en-US" altLang="ja-JP" sz="1800" dirty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  <a:p>
            <a:pPr>
              <a:buNone/>
            </a:pP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std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::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cout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&lt;&lt;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std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::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boolalpha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&lt;&lt; result &lt;&lt;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std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::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endl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;</a:t>
            </a:r>
          </a:p>
        </p:txBody>
      </p:sp>
      <p:sp>
        <p:nvSpPr>
          <p:cNvPr id="4" name="コンテンツ プレースホルダ 2"/>
          <p:cNvSpPr txBox="1">
            <a:spLocks/>
          </p:cNvSpPr>
          <p:nvPr/>
        </p:nvSpPr>
        <p:spPr>
          <a:xfrm>
            <a:off x="457200" y="836712"/>
            <a:ext cx="8229600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ja-JP" altLang="en-US" sz="24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アルゴリズム集。文字列検索、</a:t>
            </a:r>
            <a:r>
              <a:rPr lang="en-US" altLang="ja-JP" sz="24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C++11</a:t>
            </a:r>
            <a:r>
              <a:rPr lang="ja-JP" altLang="en-US" sz="24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アルゴリズム、</a:t>
            </a:r>
            <a:endParaRPr lang="en-US" altLang="ja-JP" sz="2400" dirty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  <a:p>
            <a:pPr>
              <a:buFont typeface="Arial" pitchFamily="34" charset="0"/>
              <a:buNone/>
            </a:pPr>
            <a:r>
              <a:rPr lang="ja-JP" altLang="en-US" sz="24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ユーティリティが含まれる</a:t>
            </a:r>
            <a:endParaRPr lang="en-US" altLang="ja-JP" sz="2400" dirty="0" smtClean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</p:txBody>
      </p:sp>
      <p:sp>
        <p:nvSpPr>
          <p:cNvPr id="5" name="コンテンツ プレースホルダ 2"/>
          <p:cNvSpPr txBox="1">
            <a:spLocks/>
          </p:cNvSpPr>
          <p:nvPr/>
        </p:nvSpPr>
        <p:spPr>
          <a:xfrm>
            <a:off x="467544" y="4077072"/>
            <a:ext cx="8229600" cy="108012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true</a:t>
            </a:r>
            <a:endParaRPr lang="en-US" altLang="ja-JP" sz="1800" dirty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985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Algorithm 3/3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700808"/>
            <a:ext cx="8579296" cy="3695308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using boost::algorithm::clamp;</a:t>
            </a:r>
          </a:p>
          <a:p>
            <a:pPr>
              <a:buNone/>
            </a:pPr>
            <a:endParaRPr lang="en-US" altLang="ja-JP" sz="1800" dirty="0" smtClean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  <a:p>
            <a:pPr>
              <a:buNone/>
            </a:pP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// x</a:t>
            </a:r>
            <a:r>
              <a:rPr lang="ja-JP" altLang="en-US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を</a:t>
            </a: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0</a:t>
            </a:r>
            <a:r>
              <a:rPr lang="ja-JP" altLang="en-US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～</a:t>
            </a: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10</a:t>
            </a:r>
            <a:r>
              <a:rPr lang="ja-JP" altLang="en-US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の範囲に丸める</a:t>
            </a: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: min(max(a, x), b)</a:t>
            </a:r>
          </a:p>
          <a:p>
            <a:pPr>
              <a:buNone/>
            </a:pPr>
            <a:endParaRPr lang="en-US" altLang="ja-JP" sz="1800" dirty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  <a:p>
            <a:pPr>
              <a:buNone/>
            </a:pP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int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x = 11;</a:t>
            </a:r>
          </a:p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x = clamp(x, 0, 10); // x == 10</a:t>
            </a:r>
          </a:p>
          <a:p>
            <a:pPr>
              <a:buNone/>
            </a:pPr>
            <a:endParaRPr lang="en-US" altLang="ja-JP" sz="1800" dirty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  <a:p>
            <a:pPr>
              <a:buNone/>
            </a:pP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int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y = -1;</a:t>
            </a:r>
          </a:p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y = clamp(y, 0, 10); // x == 0</a:t>
            </a:r>
          </a:p>
        </p:txBody>
      </p:sp>
      <p:sp>
        <p:nvSpPr>
          <p:cNvPr id="4" name="コンテンツ プレースホルダ 2"/>
          <p:cNvSpPr txBox="1">
            <a:spLocks/>
          </p:cNvSpPr>
          <p:nvPr/>
        </p:nvSpPr>
        <p:spPr>
          <a:xfrm>
            <a:off x="457200" y="836712"/>
            <a:ext cx="8229600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ja-JP" altLang="en-US" sz="24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アルゴリズム集。文字列検索、</a:t>
            </a:r>
            <a:r>
              <a:rPr lang="en-US" altLang="ja-JP" sz="24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C++11</a:t>
            </a:r>
            <a:r>
              <a:rPr lang="ja-JP" altLang="en-US" sz="24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アルゴリズム、</a:t>
            </a:r>
            <a:endParaRPr lang="en-US" altLang="ja-JP" sz="2400" dirty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  <a:p>
            <a:pPr>
              <a:buFont typeface="Arial" pitchFamily="34" charset="0"/>
              <a:buNone/>
            </a:pPr>
            <a:r>
              <a:rPr lang="ja-JP" altLang="en-US" sz="24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ユーティリティが含まれる</a:t>
            </a:r>
            <a:endParaRPr lang="en-US" altLang="ja-JP" sz="2400" dirty="0" smtClean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779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Functional/</a:t>
            </a:r>
            <a:r>
              <a:rPr kumimoji="1" lang="en-US" altLang="ja-JP" sz="3200" dirty="0" err="1" smtClean="0"/>
              <a:t>OverloadedFunction</a:t>
            </a:r>
            <a:endParaRPr kumimoji="1" lang="ja-JP" altLang="en-US" sz="3200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700808"/>
            <a:ext cx="8579296" cy="4464496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buNone/>
            </a:pP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const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std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::string&amp;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identity_s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(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const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std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::string&amp; s) { return s; }</a:t>
            </a:r>
          </a:p>
          <a:p>
            <a:pPr>
              <a:buNone/>
            </a:pP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int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identity_n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(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int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x)                               { return x; }</a:t>
            </a:r>
          </a:p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double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identity_d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(double x)                         { return x; }</a:t>
            </a:r>
          </a:p>
          <a:p>
            <a:pPr>
              <a:buNone/>
            </a:pPr>
            <a:endParaRPr lang="en-US" altLang="ja-JP" sz="1800" dirty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boost::</a:t>
            </a:r>
            <a:r>
              <a:rPr lang="en-US" altLang="ja-JP" sz="1800" dirty="0" err="1">
                <a:solidFill>
                  <a:srgbClr val="FF0000"/>
                </a:solidFill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overloaded_function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&lt;</a:t>
            </a:r>
          </a:p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  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const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std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::string&amp; (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const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std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::string&amp;),</a:t>
            </a:r>
          </a:p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  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int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(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int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),</a:t>
            </a:r>
          </a:p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   double (double)</a:t>
            </a:r>
          </a:p>
          <a:p>
            <a:pPr marL="0" indent="0">
              <a:buNone/>
            </a:pP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&gt; identity(</a:t>
            </a:r>
            <a:r>
              <a:rPr lang="en-US" altLang="ja-JP" sz="1800" dirty="0" err="1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identity_s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,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identity_n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,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identity_d</a:t>
            </a: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endParaRPr lang="en-US" altLang="ja-JP" sz="1800" dirty="0" smtClean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  <a:p>
            <a:pPr marL="0" indent="0">
              <a:buNone/>
            </a:pP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std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::string s = "hello</a:t>
            </a: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"; s 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= identity(s);</a:t>
            </a:r>
          </a:p>
          <a:p>
            <a:pPr marL="0" indent="0">
              <a:buNone/>
            </a:pPr>
            <a:r>
              <a:rPr lang="en-US" altLang="ja-JP" sz="1800" dirty="0" err="1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int</a:t>
            </a: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n = </a:t>
            </a: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2;               n 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= identity(n);</a:t>
            </a:r>
          </a:p>
          <a:p>
            <a:pPr marL="0" indent="0">
              <a:buNone/>
            </a:pP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double 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d = </a:t>
            </a: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3.14;         d 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= identity(d);</a:t>
            </a:r>
            <a:endParaRPr lang="en-US" altLang="ja-JP" sz="1800" dirty="0" smtClean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</p:txBody>
      </p:sp>
      <p:sp>
        <p:nvSpPr>
          <p:cNvPr id="4" name="コンテンツ プレースホルダ 2"/>
          <p:cNvSpPr txBox="1">
            <a:spLocks/>
          </p:cNvSpPr>
          <p:nvPr/>
        </p:nvSpPr>
        <p:spPr>
          <a:xfrm>
            <a:off x="457200" y="836712"/>
            <a:ext cx="8229600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ja-JP" altLang="en-US" sz="24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複数の関数から、オーバーロードする</a:t>
            </a:r>
            <a:endParaRPr lang="en-US" altLang="ja-JP" sz="2400" dirty="0" smtClean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  <a:p>
            <a:pPr>
              <a:buFont typeface="Arial" pitchFamily="34" charset="0"/>
              <a:buNone/>
            </a:pPr>
            <a:r>
              <a:rPr lang="ja-JP" altLang="en-US" sz="24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関数オブジェクトを作る。</a:t>
            </a:r>
            <a:endParaRPr lang="en-US" altLang="ja-JP" sz="2400" dirty="0" smtClean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85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Local Function</a:t>
            </a:r>
            <a:endParaRPr kumimoji="1" lang="ja-JP" altLang="en-US" sz="3200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484784"/>
            <a:ext cx="8239944" cy="4464496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buNone/>
            </a:pP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int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main()</a:t>
            </a:r>
          </a:p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{</a:t>
            </a:r>
          </a:p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  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int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sum = 0;</a:t>
            </a:r>
          </a:p>
          <a:p>
            <a:pPr>
              <a:buNone/>
            </a:pPr>
            <a:endParaRPr lang="en-US" altLang="ja-JP" sz="1800" dirty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   void </a:t>
            </a:r>
            <a:r>
              <a:rPr lang="en-US" altLang="ja-JP" sz="1800" dirty="0">
                <a:solidFill>
                  <a:srgbClr val="FF0000"/>
                </a:solidFill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BOOST_LOCAL_FUNCTION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(bind&amp; sum,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int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x) {</a:t>
            </a:r>
          </a:p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       sum += x;</a:t>
            </a:r>
          </a:p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   } BOOST_LOCAL_FUNCTION_NAME(add);</a:t>
            </a:r>
          </a:p>
          <a:p>
            <a:pPr>
              <a:buNone/>
            </a:pPr>
            <a:endParaRPr lang="en-US" altLang="ja-JP" sz="1800" dirty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  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const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std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::vector&lt;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int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&gt; v = {1, 2, 3, 4, 5};</a:t>
            </a:r>
          </a:p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   boost::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for_each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(v, add);</a:t>
            </a:r>
          </a:p>
          <a:p>
            <a:pPr>
              <a:buNone/>
            </a:pPr>
            <a:endParaRPr lang="en-US" altLang="ja-JP" sz="1800" dirty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  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std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::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cout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&lt;&lt; sum &lt;&lt;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std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::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endl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}</a:t>
            </a:r>
            <a:endParaRPr lang="en-US" altLang="ja-JP" sz="1800" dirty="0" smtClean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</p:txBody>
      </p:sp>
      <p:sp>
        <p:nvSpPr>
          <p:cNvPr id="4" name="コンテンツ プレースホルダ 2"/>
          <p:cNvSpPr txBox="1">
            <a:spLocks/>
          </p:cNvSpPr>
          <p:nvPr/>
        </p:nvSpPr>
        <p:spPr>
          <a:xfrm>
            <a:off x="457200" y="836712"/>
            <a:ext cx="8229600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ja-JP" altLang="en-US" sz="24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ローカル関数を定義する</a:t>
            </a:r>
            <a:endParaRPr lang="en-US" altLang="ja-JP" sz="2400" dirty="0" smtClean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</p:txBody>
      </p:sp>
      <p:sp>
        <p:nvSpPr>
          <p:cNvPr id="5" name="コンテンツ プレースホルダ 2"/>
          <p:cNvSpPr txBox="1">
            <a:spLocks/>
          </p:cNvSpPr>
          <p:nvPr/>
        </p:nvSpPr>
        <p:spPr>
          <a:xfrm>
            <a:off x="467544" y="6036602"/>
            <a:ext cx="8229600" cy="54006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15</a:t>
            </a:r>
            <a:endParaRPr lang="en-US" altLang="ja-JP" sz="1800" dirty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48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Utility/</a:t>
            </a:r>
            <a:r>
              <a:rPr kumimoji="1" lang="en-US" altLang="ja-JP" sz="3200" dirty="0" err="1" smtClean="0"/>
              <a:t>IdentityType</a:t>
            </a:r>
            <a:endParaRPr kumimoji="1" lang="ja-JP" altLang="en-US" sz="3200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484784"/>
            <a:ext cx="8239944" cy="252028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buNone/>
            </a:pP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std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::map&lt;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int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,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int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&gt; m = {{1, 3}, {2, 4}};</a:t>
            </a:r>
          </a:p>
          <a:p>
            <a:pPr>
              <a:buNone/>
            </a:pPr>
            <a:endParaRPr lang="en-US" altLang="ja-JP" sz="1800" dirty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BOOST_FOREACH</a:t>
            </a: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(</a:t>
            </a:r>
          </a:p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</a:t>
            </a: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</a:t>
            </a:r>
            <a:r>
              <a:rPr lang="en-US" altLang="ja-JP" sz="1800" dirty="0" smtClean="0">
                <a:solidFill>
                  <a:srgbClr val="FF0000"/>
                </a:solidFill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BOOST_IDENTITY_TYPE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((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std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::map&lt;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int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,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int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&gt;))::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const_reference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</a:t>
            </a:r>
            <a:r>
              <a:rPr lang="en-US" altLang="ja-JP" sz="18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x, m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) {</a:t>
            </a:r>
          </a:p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  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std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::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cout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&lt;&lt;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x.first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&lt;&lt; "," &lt;&lt;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x.second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 &lt;&lt; 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std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::</a:t>
            </a:r>
            <a:r>
              <a:rPr lang="en-US" altLang="ja-JP" sz="1800" dirty="0" err="1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endl</a:t>
            </a: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}</a:t>
            </a:r>
          </a:p>
        </p:txBody>
      </p:sp>
      <p:sp>
        <p:nvSpPr>
          <p:cNvPr id="4" name="コンテンツ プレースホルダ 2"/>
          <p:cNvSpPr txBox="1">
            <a:spLocks/>
          </p:cNvSpPr>
          <p:nvPr/>
        </p:nvSpPr>
        <p:spPr>
          <a:xfrm>
            <a:off x="457200" y="836712"/>
            <a:ext cx="8229600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ja-JP" altLang="en-US" sz="2400" dirty="0" smtClean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関数マクロに渡す引数でカンマを付けれるようにする</a:t>
            </a:r>
            <a:endParaRPr lang="en-US" altLang="ja-JP" sz="2400" dirty="0" smtClean="0">
              <a:latin typeface="VL ゴシック" pitchFamily="1" charset="-128"/>
              <a:ea typeface="VL ゴシック" pitchFamily="1" charset="-128"/>
              <a:cs typeface="Courier New" pitchFamily="49" charset="0"/>
            </a:endParaRPr>
          </a:p>
        </p:txBody>
      </p:sp>
      <p:sp>
        <p:nvSpPr>
          <p:cNvPr id="5" name="コンテンツ プレースホルダ 2"/>
          <p:cNvSpPr txBox="1">
            <a:spLocks/>
          </p:cNvSpPr>
          <p:nvPr/>
        </p:nvSpPr>
        <p:spPr>
          <a:xfrm>
            <a:off x="457200" y="4221088"/>
            <a:ext cx="8229600" cy="864096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1,3</a:t>
            </a:r>
          </a:p>
          <a:p>
            <a:pPr>
              <a:buNone/>
            </a:pPr>
            <a:r>
              <a:rPr lang="en-US" altLang="ja-JP" sz="1800" dirty="0">
                <a:latin typeface="VL ゴシック" pitchFamily="1" charset="-128"/>
                <a:ea typeface="VL ゴシック" pitchFamily="1" charset="-128"/>
                <a:cs typeface="Courier New" pitchFamily="49" charset="0"/>
              </a:rPr>
              <a:t>2,4</a:t>
            </a:r>
          </a:p>
        </p:txBody>
      </p:sp>
    </p:spTree>
    <p:extLst>
      <p:ext uri="{BB962C8B-B14F-4D97-AF65-F5344CB8AC3E}">
        <p14:creationId xmlns:p14="http://schemas.microsoft.com/office/powerpoint/2010/main" val="140898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smtClean="0"/>
              <a:t>まとめ</a:t>
            </a:r>
            <a:r>
              <a:rPr kumimoji="1" lang="en-US" altLang="ja-JP" smtClean="0"/>
              <a:t>(?)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 smtClean="0"/>
              <a:t>まとめはとくにありません。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r>
              <a:rPr kumimoji="1" lang="ja-JP" altLang="en-US" sz="2400" dirty="0" smtClean="0"/>
              <a:t>ここでは差分のみを紹介しましたが、</a:t>
            </a:r>
            <a:r>
              <a:rPr kumimoji="1" lang="en-US" altLang="ja-JP" sz="2400" dirty="0" smtClean="0"/>
              <a:t>1.50.0</a:t>
            </a:r>
            <a:r>
              <a:rPr kumimoji="1" lang="ja-JP" altLang="en-US" sz="2400" dirty="0" err="1" smtClean="0"/>
              <a:t>までの</a:t>
            </a:r>
            <a:r>
              <a:rPr kumimoji="1" lang="ja-JP" altLang="en-US" sz="2400" dirty="0" smtClean="0"/>
              <a:t>ライブラリをまとめたスライドも別途用意しています。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kumimoji="1" lang="ja-JP" altLang="en-US" sz="2400" dirty="0" smtClean="0"/>
              <a:t>全体を知りたい方はそちらを参照してください。</a:t>
            </a:r>
            <a:endParaRPr kumimoji="1"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Boost</a:t>
            </a:r>
            <a:r>
              <a:rPr lang="ja-JP" altLang="en-US" sz="2400" dirty="0" smtClean="0"/>
              <a:t>ライブラリ一周の旅 </a:t>
            </a:r>
            <a:r>
              <a:rPr lang="en-US" altLang="ja-JP" sz="2400" dirty="0" smtClean="0"/>
              <a:t>1.50.0(all)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>
                <a:hlinkClick r:id="rId2"/>
              </a:rPr>
              <a:t>http://www.slideshare.net/faithandbrave/boost-tour-1480-all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2942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smtClean="0">
                <a:solidFill>
                  <a:srgbClr val="C00000"/>
                </a:solidFill>
              </a:rPr>
              <a:t>C++Now! 2012 </a:t>
            </a:r>
            <a:r>
              <a:rPr kumimoji="1" lang="ja-JP" altLang="en-US" sz="4000" dirty="0" smtClean="0">
                <a:solidFill>
                  <a:srgbClr val="C00000"/>
                </a:solidFill>
              </a:rPr>
              <a:t>参加レポート</a:t>
            </a:r>
            <a:endParaRPr kumimoji="1" lang="ja-JP" altLang="en-US" sz="4000" dirty="0">
              <a:solidFill>
                <a:srgbClr val="C00000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339752" y="4797152"/>
            <a:ext cx="6400800" cy="1561728"/>
          </a:xfrm>
        </p:spPr>
        <p:txBody>
          <a:bodyPr>
            <a:normAutofit/>
          </a:bodyPr>
          <a:lstStyle/>
          <a:p>
            <a:pPr algn="r"/>
            <a:r>
              <a:rPr lang="ja-JP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ｺﾞｼｯｸUB" pitchFamily="50" charset="-128"/>
                <a:ea typeface="HGP創英角ｺﾞｼｯｸUB" pitchFamily="50" charset="-128"/>
              </a:rPr>
              <a:t>高橋晶</a:t>
            </a:r>
            <a:r>
              <a:rPr lang="en-US" altLang="ja-JP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ｺﾞｼｯｸUB" pitchFamily="50" charset="-128"/>
                <a:ea typeface="HGP創英角ｺﾞｼｯｸUB" pitchFamily="50" charset="-128"/>
              </a:rPr>
              <a:t>(Akira Takahashi)</a:t>
            </a:r>
          </a:p>
          <a:p>
            <a:pPr algn="r"/>
            <a:r>
              <a:rPr lang="en-US" altLang="ja-JP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ｺﾞｼｯｸUB" pitchFamily="50" charset="-128"/>
                <a:ea typeface="HGP創英角ｺﾞｼｯｸUB" pitchFamily="50" charset="-128"/>
                <a:hlinkClick r:id="rId2"/>
              </a:rPr>
              <a:t>id:faith_and_brave</a:t>
            </a:r>
            <a:endParaRPr lang="en-US" altLang="ja-JP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pPr algn="r"/>
            <a:r>
              <a:rPr lang="en-US" altLang="ja-JP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ｺﾞｼｯｸUB" pitchFamily="50" charset="-128"/>
                <a:ea typeface="HGP創英角ｺﾞｼｯｸUB" pitchFamily="50" charset="-128"/>
                <a:hlinkClick r:id="rId3"/>
              </a:rPr>
              <a:t>@</a:t>
            </a:r>
            <a:r>
              <a:rPr lang="en-US" altLang="ja-JP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ｺﾞｼｯｸUB" pitchFamily="50" charset="-128"/>
                <a:ea typeface="HGP創英角ｺﾞｼｯｸUB" pitchFamily="50" charset="-128"/>
                <a:hlinkClick r:id="rId3"/>
              </a:rPr>
              <a:t>cpp_akira</a:t>
            </a:r>
            <a:endParaRPr lang="ja-JP" alt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72000" y="6417254"/>
            <a:ext cx="442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 smtClean="0">
                <a:solidFill>
                  <a:srgbClr val="C00000"/>
                </a:solidFill>
              </a:rPr>
              <a:t>Boost.</a:t>
            </a:r>
            <a:r>
              <a:rPr kumimoji="1" lang="ja-JP" altLang="en-US" dirty="0" smtClean="0">
                <a:solidFill>
                  <a:srgbClr val="C00000"/>
                </a:solidFill>
              </a:rPr>
              <a:t>勉強会</a:t>
            </a:r>
            <a:r>
              <a:rPr kumimoji="1" lang="en-US" altLang="ja-JP" dirty="0" smtClean="0">
                <a:solidFill>
                  <a:srgbClr val="C00000"/>
                </a:solidFill>
              </a:rPr>
              <a:t>#10</a:t>
            </a:r>
            <a:r>
              <a:rPr kumimoji="1" lang="ja-JP" altLang="en-US" dirty="0" smtClean="0">
                <a:solidFill>
                  <a:srgbClr val="C00000"/>
                </a:solidFill>
              </a:rPr>
              <a:t> </a:t>
            </a:r>
            <a:r>
              <a:rPr lang="en-US" altLang="ja-JP" dirty="0" smtClean="0">
                <a:solidFill>
                  <a:srgbClr val="C00000"/>
                </a:solidFill>
              </a:rPr>
              <a:t>2012/07/28(</a:t>
            </a:r>
            <a:r>
              <a:rPr lang="ja-JP" altLang="en-US" dirty="0" smtClean="0">
                <a:solidFill>
                  <a:srgbClr val="C00000"/>
                </a:solidFill>
              </a:rPr>
              <a:t>土</a:t>
            </a:r>
            <a:r>
              <a:rPr lang="en-US" altLang="ja-JP" dirty="0" smtClean="0">
                <a:solidFill>
                  <a:srgbClr val="C00000"/>
                </a:solidFill>
              </a:rPr>
              <a:t>)</a:t>
            </a:r>
            <a:endParaRPr kumimoji="1" lang="ja-JP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47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Boost.</a:t>
            </a:r>
            <a:r>
              <a:rPr kumimoji="1" lang="ja-JP" altLang="en-US" dirty="0" smtClean="0"/>
              <a:t>勉強会について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Boost C++ Libraries</a:t>
            </a:r>
            <a:r>
              <a:rPr kumimoji="1" lang="ja-JP" altLang="en-US" dirty="0" smtClean="0"/>
              <a:t>を中心とした</a:t>
            </a:r>
            <a:r>
              <a:rPr kumimoji="1" lang="en-US" altLang="ja-JP" dirty="0" smtClean="0"/>
              <a:t>C++</a:t>
            </a:r>
            <a:r>
              <a:rPr kumimoji="1" lang="ja-JP" altLang="en-US" dirty="0" smtClean="0"/>
              <a:t>全般の勉強会です</a:t>
            </a:r>
            <a:endParaRPr kumimoji="1" lang="en-US" altLang="ja-JP" dirty="0" smtClean="0"/>
          </a:p>
          <a:p>
            <a:r>
              <a:rPr lang="en-US" altLang="ja-JP" dirty="0" smtClean="0"/>
              <a:t>Boost</a:t>
            </a:r>
            <a:r>
              <a:rPr lang="ja-JP" altLang="en-US" dirty="0" smtClean="0"/>
              <a:t>に限らず、広いテーマを扱っています。</a:t>
            </a:r>
            <a:endParaRPr lang="en-US" altLang="ja-JP" dirty="0" smtClean="0"/>
          </a:p>
          <a:p>
            <a:r>
              <a:rPr kumimoji="1" lang="ja-JP" altLang="en-US" dirty="0" smtClean="0"/>
              <a:t>日本各地で開催しています。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東京、大阪、名古屋、札幌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自分</a:t>
            </a:r>
            <a:r>
              <a:rPr lang="ja-JP" altLang="en-US" dirty="0"/>
              <a:t>が</a:t>
            </a:r>
            <a:r>
              <a:rPr lang="ja-JP" altLang="en-US" dirty="0" smtClean="0"/>
              <a:t>いる地域でも</a:t>
            </a:r>
            <a:r>
              <a:rPr lang="en-US" altLang="ja-JP" dirty="0" smtClean="0"/>
              <a:t>Boost.</a:t>
            </a:r>
            <a:r>
              <a:rPr lang="ja-JP" altLang="en-US" dirty="0" smtClean="0"/>
              <a:t>勉強会を開催したい！という方がいたらご連絡ください。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8803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C++Now!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 smtClean="0"/>
              <a:t>2011</a:t>
            </a:r>
            <a:r>
              <a:rPr kumimoji="1" lang="ja-JP" altLang="en-US" sz="2400" dirty="0" smtClean="0"/>
              <a:t>年まで</a:t>
            </a:r>
            <a:r>
              <a:rPr kumimoji="1" lang="en-US" altLang="ja-JP" sz="2400" dirty="0" err="1" smtClean="0"/>
              <a:t>BoostCon</a:t>
            </a:r>
            <a:r>
              <a:rPr kumimoji="1" lang="ja-JP" altLang="en-US" sz="2400" dirty="0" smtClean="0"/>
              <a:t>という名前で開催されていた</a:t>
            </a:r>
            <a:r>
              <a:rPr kumimoji="1" lang="en-US" altLang="ja-JP" sz="2400" dirty="0" smtClean="0"/>
              <a:t>C++</a:t>
            </a:r>
            <a:r>
              <a:rPr kumimoji="1" lang="ja-JP" altLang="en-US" sz="2400" dirty="0" smtClean="0"/>
              <a:t>のカンファレンス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r>
              <a:rPr kumimoji="1" lang="en-US" altLang="ja-JP" sz="2400" dirty="0" smtClean="0"/>
              <a:t>2012</a:t>
            </a:r>
            <a:r>
              <a:rPr kumimoji="1" lang="ja-JP" altLang="en-US" sz="2400" dirty="0" smtClean="0"/>
              <a:t>年から</a:t>
            </a:r>
            <a:r>
              <a:rPr kumimoji="1" lang="en-US" altLang="ja-JP" sz="2400" dirty="0" smtClean="0"/>
              <a:t>C++Now!</a:t>
            </a:r>
            <a:r>
              <a:rPr kumimoji="1" lang="ja-JP" altLang="en-US" sz="2400" dirty="0" smtClean="0"/>
              <a:t>という名前に変わった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49638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期間と</a:t>
            </a:r>
            <a:r>
              <a:rPr lang="ja-JP" altLang="en-US" dirty="0"/>
              <a:t>場所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 dirty="0" smtClean="0"/>
              <a:t>毎年</a:t>
            </a:r>
            <a:r>
              <a:rPr kumimoji="1" lang="en-US" altLang="ja-JP" sz="2800" dirty="0" smtClean="0"/>
              <a:t>5</a:t>
            </a:r>
            <a:r>
              <a:rPr kumimoji="1" lang="ja-JP" altLang="en-US" sz="2800" dirty="0" smtClean="0"/>
              <a:t>月中旬に</a:t>
            </a:r>
            <a:r>
              <a:rPr kumimoji="1" lang="en-US" altLang="ja-JP" sz="2800" dirty="0" smtClean="0"/>
              <a:t>1</a:t>
            </a:r>
            <a:r>
              <a:rPr kumimoji="1" lang="ja-JP" altLang="en-US" sz="2800" dirty="0" smtClean="0"/>
              <a:t>週間行われる</a:t>
            </a:r>
            <a:endParaRPr kumimoji="1" lang="en-US" altLang="ja-JP" sz="2800" dirty="0" smtClean="0"/>
          </a:p>
          <a:p>
            <a:pPr lvl="1"/>
            <a:r>
              <a:rPr lang="en-US" altLang="ja-JP" sz="2400" dirty="0" smtClean="0"/>
              <a:t>2012</a:t>
            </a:r>
            <a:r>
              <a:rPr lang="ja-JP" altLang="en-US" sz="2400" dirty="0" smtClean="0"/>
              <a:t>年は</a:t>
            </a:r>
            <a:r>
              <a:rPr lang="en-US" altLang="ja-JP" sz="2400" dirty="0" smtClean="0"/>
              <a:t>5/13(</a:t>
            </a:r>
            <a:r>
              <a:rPr lang="ja-JP" altLang="en-US" sz="2400" dirty="0" smtClean="0"/>
              <a:t>日</a:t>
            </a:r>
            <a:r>
              <a:rPr lang="en-US" altLang="ja-JP" sz="2400" dirty="0" smtClean="0"/>
              <a:t>)</a:t>
            </a:r>
            <a:r>
              <a:rPr lang="ja-JP" altLang="en-US" sz="2400" dirty="0" smtClean="0"/>
              <a:t>～</a:t>
            </a:r>
            <a:r>
              <a:rPr lang="en-US" altLang="ja-JP" sz="2400" dirty="0" smtClean="0"/>
              <a:t>5/18(</a:t>
            </a:r>
            <a:r>
              <a:rPr lang="ja-JP" altLang="en-US" sz="2400" dirty="0" smtClean="0"/>
              <a:t>金</a:t>
            </a:r>
            <a:r>
              <a:rPr lang="en-US" altLang="ja-JP" sz="2400" dirty="0" smtClean="0"/>
              <a:t>)</a:t>
            </a:r>
          </a:p>
          <a:p>
            <a:r>
              <a:rPr kumimoji="1" lang="ja-JP" altLang="en-US" sz="2800" dirty="0" smtClean="0"/>
              <a:t>場所はコロラド州のアスペン</a:t>
            </a:r>
            <a:endParaRPr kumimoji="1" lang="en-US" altLang="ja-JP" sz="2800" dirty="0" smtClean="0"/>
          </a:p>
          <a:p>
            <a:pPr lvl="1"/>
            <a:r>
              <a:rPr lang="en-US" altLang="ja-JP" sz="2400" dirty="0" smtClean="0"/>
              <a:t>Aspen Center for Physics</a:t>
            </a:r>
            <a:r>
              <a:rPr lang="ja-JP" altLang="en-US" sz="2400" dirty="0" smtClean="0"/>
              <a:t>という、各建物に物理学者の名前が付いてる施設を</a:t>
            </a:r>
            <a:r>
              <a:rPr lang="en-US" altLang="ja-JP" sz="2400" dirty="0" smtClean="0"/>
              <a:t>4</a:t>
            </a:r>
            <a:r>
              <a:rPr lang="ja-JP" altLang="en-US" sz="2400" dirty="0" smtClean="0"/>
              <a:t>会場使って行われる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4030268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期間と場所</a:t>
            </a:r>
            <a:endParaRPr kumimoji="1" lang="ja-JP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673234"/>
            <a:ext cx="5764113" cy="6127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円/楕円 3"/>
          <p:cNvSpPr/>
          <p:nvPr/>
        </p:nvSpPr>
        <p:spPr>
          <a:xfrm>
            <a:off x="4860032" y="3573016"/>
            <a:ext cx="1080120" cy="1008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9589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日本から行く場合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248472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dirty="0" smtClean="0"/>
              <a:t>成田</a:t>
            </a:r>
            <a:endParaRPr kumimoji="1" lang="en-US" altLang="ja-JP" dirty="0" smtClean="0"/>
          </a:p>
          <a:p>
            <a:pPr marL="0" indent="0" algn="ctr">
              <a:buNone/>
            </a:pPr>
            <a:r>
              <a:rPr lang="ja-JP" altLang="en-US" dirty="0"/>
              <a:t>↓</a:t>
            </a:r>
            <a:endParaRPr kumimoji="1" lang="en-US" altLang="ja-JP" dirty="0" smtClean="0"/>
          </a:p>
          <a:p>
            <a:pPr marL="0" indent="0" algn="ctr">
              <a:buNone/>
            </a:pPr>
            <a:r>
              <a:rPr kumimoji="1" lang="ja-JP" altLang="en-US" dirty="0" smtClean="0"/>
              <a:t>サンフランシスコ</a:t>
            </a:r>
            <a:endParaRPr kumimoji="1" lang="en-US" altLang="ja-JP" dirty="0" smtClean="0"/>
          </a:p>
          <a:p>
            <a:pPr marL="0" indent="0" algn="ctr">
              <a:buNone/>
            </a:pPr>
            <a:r>
              <a:rPr lang="ja-JP" altLang="en-US" dirty="0" smtClean="0"/>
              <a:t>↓</a:t>
            </a:r>
            <a:endParaRPr kumimoji="1" lang="en-US" altLang="ja-JP" dirty="0" smtClean="0"/>
          </a:p>
          <a:p>
            <a:pPr marL="0" indent="0" algn="ctr">
              <a:buNone/>
            </a:pPr>
            <a:r>
              <a:rPr kumimoji="1" lang="ja-JP" altLang="en-US" dirty="0" smtClean="0"/>
              <a:t>デンバー</a:t>
            </a:r>
            <a:endParaRPr kumimoji="1" lang="en-US" altLang="ja-JP" dirty="0" smtClean="0"/>
          </a:p>
          <a:p>
            <a:pPr marL="0" indent="0" algn="ctr">
              <a:buNone/>
            </a:pPr>
            <a:r>
              <a:rPr lang="ja-JP" altLang="en-US" dirty="0"/>
              <a:t>↓</a:t>
            </a:r>
            <a:endParaRPr lang="en-US" altLang="ja-JP" dirty="0"/>
          </a:p>
          <a:p>
            <a:pPr marL="0" indent="0" algn="ctr">
              <a:buNone/>
            </a:pPr>
            <a:r>
              <a:rPr kumimoji="1" lang="ja-JP" altLang="en-US" dirty="0" smtClean="0"/>
              <a:t>アスペン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0359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</a:t>
            </a:r>
            <a:r>
              <a:rPr lang="ja-JP" altLang="en-US" dirty="0" smtClean="0"/>
              <a:t>日目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 smtClean="0"/>
              <a:t>Library in a Week</a:t>
            </a:r>
          </a:p>
          <a:p>
            <a:r>
              <a:rPr lang="en-US" altLang="ja-JP" sz="2400" dirty="0"/>
              <a:t>More Useful Computations in the Same Duration: Optimizing Embedded Hard Real-Time Code in C</a:t>
            </a:r>
            <a:r>
              <a:rPr lang="en-US" altLang="ja-JP" sz="2400" dirty="0" smtClean="0"/>
              <a:t>++</a:t>
            </a:r>
          </a:p>
          <a:p>
            <a:r>
              <a:rPr lang="en-US" altLang="ja-JP" sz="2400" dirty="0" err="1"/>
              <a:t>odeint</a:t>
            </a:r>
            <a:r>
              <a:rPr lang="en-US" altLang="ja-JP" sz="2400" dirty="0"/>
              <a:t> – Solving ordinary differential equations in C</a:t>
            </a:r>
            <a:r>
              <a:rPr lang="en-US" altLang="ja-JP" sz="2400" dirty="0" smtClean="0"/>
              <a:t>++</a:t>
            </a:r>
          </a:p>
          <a:p>
            <a:r>
              <a:rPr lang="en-US" altLang="ja-JP" sz="2400" dirty="0" smtClean="0"/>
              <a:t>Lambda Functions</a:t>
            </a:r>
          </a:p>
          <a:p>
            <a:r>
              <a:rPr lang="en-US" altLang="ja-JP" sz="2400" dirty="0" err="1" smtClean="0"/>
              <a:t>Ustring</a:t>
            </a:r>
            <a:r>
              <a:rPr lang="en-US" altLang="ja-JP" sz="2400" dirty="0" smtClean="0"/>
              <a:t> – A Modern Alternative to </a:t>
            </a:r>
            <a:r>
              <a:rPr lang="en-US" altLang="ja-JP" sz="2400" dirty="0" err="1" smtClean="0"/>
              <a:t>std</a:t>
            </a:r>
            <a:r>
              <a:rPr lang="en-US" altLang="ja-JP" sz="2400" dirty="0" smtClean="0"/>
              <a:t>::string</a:t>
            </a:r>
          </a:p>
          <a:p>
            <a:r>
              <a:rPr lang="en-US" altLang="ja-JP" sz="2400" dirty="0" smtClean="0"/>
              <a:t>Grill the Committee</a:t>
            </a:r>
          </a:p>
        </p:txBody>
      </p:sp>
    </p:spTree>
    <p:extLst>
      <p:ext uri="{BB962C8B-B14F-4D97-AF65-F5344CB8AC3E}">
        <p14:creationId xmlns:p14="http://schemas.microsoft.com/office/powerpoint/2010/main" val="537779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Library in a Week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smtClean="0"/>
              <a:t>1</a:t>
            </a:r>
            <a:r>
              <a:rPr lang="ja-JP" altLang="en-US" sz="2400" dirty="0" smtClean="0"/>
              <a:t>週間みんなでライブラリを作ろう！というワークショップ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endParaRPr lang="en-US" altLang="ja-JP" sz="2400" dirty="0" smtClean="0"/>
          </a:p>
          <a:p>
            <a:r>
              <a:rPr kumimoji="1" lang="ja-JP" altLang="en-US" sz="2400" dirty="0" smtClean="0"/>
              <a:t>毎朝</a:t>
            </a:r>
            <a:r>
              <a:rPr kumimoji="1" lang="en-US" altLang="ja-JP" sz="2400" dirty="0" smtClean="0"/>
              <a:t>1</a:t>
            </a:r>
            <a:r>
              <a:rPr kumimoji="1" lang="ja-JP" altLang="en-US" sz="2400" dirty="0" smtClean="0"/>
              <a:t>時間みんなで集まって途中経過やアイデアの発表を行う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endParaRPr kumimoji="1" lang="en-US" altLang="ja-JP" sz="2400" dirty="0" smtClean="0"/>
          </a:p>
          <a:p>
            <a:r>
              <a:rPr lang="ja-JP" altLang="en-US" sz="2400" dirty="0" smtClean="0"/>
              <a:t>毎朝</a:t>
            </a:r>
            <a:r>
              <a:rPr lang="en-US" altLang="ja-JP" sz="2400" dirty="0" smtClean="0"/>
              <a:t>1</a:t>
            </a:r>
            <a:r>
              <a:rPr lang="ja-JP" altLang="en-US" sz="2400" dirty="0" smtClean="0"/>
              <a:t>時間作業するのではなく、休み時間などの合間でライブラリを作る</a:t>
            </a:r>
            <a:endParaRPr lang="en-US" altLang="ja-JP" sz="2400" dirty="0" smtClean="0"/>
          </a:p>
          <a:p>
            <a:pPr lvl="1"/>
            <a:r>
              <a:rPr kumimoji="1" lang="ja-JP" altLang="en-US" sz="2000" dirty="0" smtClean="0"/>
              <a:t>時間ない</a:t>
            </a:r>
            <a:endParaRPr kumimoji="1" lang="en-US" altLang="ja-JP" sz="2000" dirty="0" smtClean="0"/>
          </a:p>
          <a:p>
            <a:pPr lvl="1"/>
            <a:endParaRPr lang="en-US" altLang="ja-JP" sz="2000" dirty="0"/>
          </a:p>
          <a:p>
            <a:r>
              <a:rPr lang="en-US" altLang="ja-JP" sz="2400" dirty="0" smtClean="0"/>
              <a:t>“Replace </a:t>
            </a:r>
            <a:r>
              <a:rPr lang="en-US" altLang="ja-JP" sz="2400" dirty="0"/>
              <a:t>Output Iterator and Extended </a:t>
            </a:r>
            <a:r>
              <a:rPr lang="en-US" altLang="ja-JP" sz="2400" dirty="0" smtClean="0"/>
              <a:t>Range”</a:t>
            </a:r>
            <a:r>
              <a:rPr lang="ja-JP" altLang="en-US" sz="2400" dirty="0" smtClean="0"/>
              <a:t>というタイトルで発表してきました</a:t>
            </a:r>
            <a:endParaRPr lang="en-US" altLang="ja-JP" sz="2400" dirty="0" smtClean="0"/>
          </a:p>
          <a:p>
            <a:pPr lvl="1"/>
            <a:r>
              <a:rPr kumimoji="1" lang="ja-JP" altLang="en-US" sz="2000" dirty="0" smtClean="0"/>
              <a:t>「</a:t>
            </a:r>
            <a:r>
              <a:rPr kumimoji="1" lang="en-US" altLang="ja-JP" sz="2000" dirty="0" smtClean="0"/>
              <a:t>Boost.</a:t>
            </a:r>
            <a:r>
              <a:rPr kumimoji="1" lang="ja-JP" altLang="en-US" sz="2000" dirty="0" smtClean="0"/>
              <a:t>勉強会 </a:t>
            </a:r>
            <a:r>
              <a:rPr kumimoji="1" lang="en-US" altLang="ja-JP" sz="2000" dirty="0" smtClean="0"/>
              <a:t>#9 </a:t>
            </a:r>
            <a:r>
              <a:rPr kumimoji="1" lang="ja-JP" altLang="en-US" sz="2000" dirty="0" smtClean="0"/>
              <a:t>つくば」にて、日本語でも発表しました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3142155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odeint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/>
              <a:t>常微分</a:t>
            </a:r>
            <a:r>
              <a:rPr lang="ja-JP" altLang="en-US" sz="2400" dirty="0" smtClean="0"/>
              <a:t>方程式を解くためのライブラリ</a:t>
            </a:r>
            <a:endParaRPr lang="en-US" altLang="ja-JP" sz="2400" dirty="0" smtClean="0"/>
          </a:p>
          <a:p>
            <a:pPr lvl="1"/>
            <a:r>
              <a:rPr lang="ja-JP" altLang="en-US" sz="2000" dirty="0" smtClean="0"/>
              <a:t>現在</a:t>
            </a:r>
            <a:r>
              <a:rPr lang="en-US" altLang="ja-JP" sz="2000" dirty="0" smtClean="0"/>
              <a:t>Boost</a:t>
            </a:r>
            <a:r>
              <a:rPr lang="ja-JP" altLang="en-US" sz="2000" dirty="0" smtClean="0"/>
              <a:t>にレビューリクエスト中</a:t>
            </a:r>
            <a:endParaRPr kumimoji="1" lang="ja-JP" altLang="en-US" sz="2000" dirty="0"/>
          </a:p>
        </p:txBody>
      </p:sp>
      <p:pic>
        <p:nvPicPr>
          <p:cNvPr id="1026" name="Picture 2" descr="C:\Users\atakahashi\Dropbox\Camera Uploads\2012-05-15 02.23.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82053"/>
            <a:ext cx="3213105" cy="428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780928"/>
            <a:ext cx="5114324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4439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Lambda Functions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720080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C++11</a:t>
            </a:r>
            <a:r>
              <a:rPr kumimoji="1" lang="ja-JP" altLang="en-US" sz="2400" dirty="0" smtClean="0"/>
              <a:t>で導入されたラムダ式の紹介</a:t>
            </a:r>
            <a:endParaRPr kumimoji="1" lang="ja-JP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348880"/>
            <a:ext cx="5149146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C:\Users\atakahashi\Dropbox\Camera Uploads\2012-05-15 05.50.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24" y="1680641"/>
            <a:ext cx="3690096" cy="491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486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Ustring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50405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ja-JP" sz="2400" dirty="0" smtClean="0"/>
              <a:t>Unicode</a:t>
            </a:r>
            <a:r>
              <a:rPr lang="ja-JP" altLang="en-US" sz="2400" dirty="0" smtClean="0"/>
              <a:t>対応文字列をみんなで考えよう、という発表＆ディスカッション</a:t>
            </a:r>
            <a:endParaRPr kumimoji="1" lang="ja-JP" altLang="en-US" sz="2400" dirty="0"/>
          </a:p>
        </p:txBody>
      </p:sp>
      <p:pic>
        <p:nvPicPr>
          <p:cNvPr id="3074" name="Picture 2" descr="C:\Users\atakahashi\Dropbox\Camera Uploads\2012-05-15 07.41.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3512829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136912"/>
            <a:ext cx="5112568" cy="4035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715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Grill the Committee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576064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標準化委員を問い詰めよう！ディスカッション</a:t>
            </a:r>
            <a:endParaRPr kumimoji="1" lang="ja-JP" altLang="en-US" sz="2400" dirty="0"/>
          </a:p>
        </p:txBody>
      </p:sp>
      <p:pic>
        <p:nvPicPr>
          <p:cNvPr id="4098" name="Picture 2" descr="C:\Users\atakahashi\Dropbox\Camera Uploads\2012-05-14 20.37.2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318" y="1528114"/>
            <a:ext cx="3713485" cy="495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129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780928"/>
            <a:ext cx="8229600" cy="12241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sz="4000" dirty="0" smtClean="0"/>
              <a:t>IIJ</a:t>
            </a:r>
            <a:r>
              <a:rPr kumimoji="1" lang="ja-JP" altLang="en-US" sz="4000" dirty="0" err="1" smtClean="0"/>
              <a:t>さん</a:t>
            </a:r>
            <a:r>
              <a:rPr kumimoji="1" lang="ja-JP" altLang="en-US" sz="4000" dirty="0" smtClean="0"/>
              <a:t>から会場についてのご説明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37212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2</a:t>
            </a:r>
            <a:r>
              <a:rPr lang="ja-JP" altLang="en-US" dirty="0" smtClean="0"/>
              <a:t>日目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 smtClean="0"/>
              <a:t>Moving Forward with C++11</a:t>
            </a:r>
          </a:p>
          <a:p>
            <a:r>
              <a:rPr lang="en-US" altLang="ja-JP" sz="2400" dirty="0" err="1" smtClean="0"/>
              <a:t>Metaparse</a:t>
            </a:r>
            <a:endParaRPr lang="en-US" altLang="ja-JP" sz="2400" dirty="0" smtClean="0"/>
          </a:p>
          <a:p>
            <a:r>
              <a:rPr lang="en-US" altLang="ja-JP" sz="2400" dirty="0" smtClean="0"/>
              <a:t>Exception-Safe Coding in C++</a:t>
            </a:r>
          </a:p>
          <a:p>
            <a:r>
              <a:rPr lang="en-US" altLang="ja-JP" sz="2400" dirty="0" smtClean="0"/>
              <a:t>Utilizing Modern Programming Techniques for </a:t>
            </a:r>
            <a:r>
              <a:rPr lang="en-US" altLang="ja-JP" sz="2400" dirty="0" err="1" smtClean="0"/>
              <a:t>Scientifix</a:t>
            </a:r>
            <a:r>
              <a:rPr lang="en-US" altLang="ja-JP" sz="2400" dirty="0" smtClean="0"/>
              <a:t> Software Development</a:t>
            </a:r>
          </a:p>
          <a:p>
            <a:r>
              <a:rPr lang="en-US" altLang="ja-JP" sz="2400" dirty="0" err="1" smtClean="0"/>
              <a:t>Pincnic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1167942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Moving Forward with C++11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836712"/>
            <a:ext cx="8507288" cy="720079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C++11</a:t>
            </a:r>
            <a:r>
              <a:rPr lang="ja-JP" altLang="en-US" sz="2400" dirty="0" smtClean="0"/>
              <a:t>から導入されたムーブセマンティクスに関する</a:t>
            </a:r>
            <a:r>
              <a:rPr lang="ja-JP" altLang="en-US" sz="2400" dirty="0"/>
              <a:t>キーノート</a:t>
            </a:r>
            <a:endParaRPr kumimoji="1" lang="ja-JP" altLang="en-US" sz="2400" dirty="0"/>
          </a:p>
        </p:txBody>
      </p:sp>
      <p:pic>
        <p:nvPicPr>
          <p:cNvPr id="5122" name="Picture 2" descr="C:\Users\atakahashi\Dropbox\Camera Uploads\2012-05-16 00.11.3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2504"/>
            <a:ext cx="3840309" cy="511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060848"/>
            <a:ext cx="4806451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0020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Metaparse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1224136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コンパイル時構文解析ライブラリ</a:t>
            </a:r>
            <a:endParaRPr kumimoji="1" lang="en-US" altLang="ja-JP" sz="2400" dirty="0" smtClean="0"/>
          </a:p>
          <a:p>
            <a:pPr lvl="1"/>
            <a:r>
              <a:rPr lang="ja-JP" altLang="en-US" sz="2000" dirty="0" smtClean="0"/>
              <a:t>文字列リテラル</a:t>
            </a:r>
            <a:r>
              <a:rPr lang="ja-JP" altLang="en-US" sz="2000" dirty="0"/>
              <a:t>と</a:t>
            </a:r>
            <a:r>
              <a:rPr lang="ja-JP" altLang="en-US" sz="2000" dirty="0" smtClean="0"/>
              <a:t>して</a:t>
            </a:r>
            <a:r>
              <a:rPr lang="en-US" altLang="ja-JP" sz="2000" dirty="0" smtClean="0"/>
              <a:t>Haskell</a:t>
            </a:r>
            <a:r>
              <a:rPr lang="ja-JP" altLang="en-US" sz="2000" dirty="0" smtClean="0"/>
              <a:t>コードを書いたら</a:t>
            </a:r>
            <a:r>
              <a:rPr lang="en-US" altLang="ja-JP" sz="2000" dirty="0" smtClean="0"/>
              <a:t>C++</a:t>
            </a:r>
            <a:r>
              <a:rPr lang="ja-JP" altLang="en-US" sz="2000" dirty="0" smtClean="0"/>
              <a:t>メタ関数として実行されたり</a:t>
            </a:r>
            <a:endParaRPr kumimoji="1" lang="ja-JP" altLang="en-US" sz="2000" dirty="0"/>
          </a:p>
        </p:txBody>
      </p:sp>
      <p:pic>
        <p:nvPicPr>
          <p:cNvPr id="6146" name="Picture 2" descr="C:\Users\atakahashi\Dropbox\Camera Uploads\2012-05-16 02.05.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4824"/>
            <a:ext cx="3566873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420888"/>
            <a:ext cx="5130294" cy="398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546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Exception Safe Coding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648072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毎年恒例</a:t>
            </a:r>
            <a:r>
              <a:rPr kumimoji="1" lang="en-US" altLang="ja-JP" sz="2400" dirty="0" smtClean="0"/>
              <a:t>(?) </a:t>
            </a:r>
            <a:r>
              <a:rPr kumimoji="1" lang="ja-JP" altLang="en-US" sz="2400" dirty="0" smtClean="0"/>
              <a:t>例外安全性に関する発表</a:t>
            </a:r>
            <a:endParaRPr kumimoji="1" lang="ja-JP" alt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772816"/>
            <a:ext cx="447675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10973" y="5733256"/>
            <a:ext cx="87815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200" dirty="0" smtClean="0"/>
              <a:t>Tom Cargill : </a:t>
            </a:r>
            <a:r>
              <a:rPr kumimoji="1" lang="ja-JP" altLang="en-US" sz="2200" dirty="0" smtClean="0"/>
              <a:t>「例外安全性を持つ汎用コンテナを書くのは不可能だ</a:t>
            </a:r>
            <a:r>
              <a:rPr kumimoji="1" lang="en-US" altLang="ja-JP" sz="2200" dirty="0" smtClean="0"/>
              <a:t>(1994)</a:t>
            </a:r>
            <a:r>
              <a:rPr kumimoji="1" lang="ja-JP" altLang="en-US" sz="2200" dirty="0" smtClean="0"/>
              <a:t>」</a:t>
            </a:r>
            <a:endParaRPr kumimoji="1" lang="en-US" altLang="ja-JP" sz="2200" dirty="0" smtClean="0"/>
          </a:p>
          <a:p>
            <a:r>
              <a:rPr lang="en-US" altLang="ja-JP" sz="2200" dirty="0" smtClean="0"/>
              <a:t>Dave Abrahams : </a:t>
            </a:r>
            <a:r>
              <a:rPr lang="ja-JP" altLang="en-US" sz="2200" dirty="0" smtClean="0"/>
              <a:t>「</a:t>
            </a:r>
            <a:r>
              <a:rPr lang="ja-JP" altLang="en-US" sz="2200" dirty="0" smtClean="0">
                <a:solidFill>
                  <a:srgbClr val="C00000"/>
                </a:solidFill>
              </a:rPr>
              <a:t>もちろんできるさ！</a:t>
            </a:r>
            <a:r>
              <a:rPr lang="en-US" altLang="ja-JP" sz="2200" dirty="0" smtClean="0">
                <a:solidFill>
                  <a:srgbClr val="C00000"/>
                </a:solidFill>
              </a:rPr>
              <a:t>(1996)</a:t>
            </a:r>
            <a:r>
              <a:rPr lang="ja-JP" altLang="en-US" sz="2200" dirty="0" smtClean="0"/>
              <a:t>」</a:t>
            </a:r>
            <a:endParaRPr kumimoji="1" lang="ja-JP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113516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ピクニック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648072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みんなでひたすら肉を食う</a:t>
            </a:r>
            <a:endParaRPr kumimoji="1" lang="ja-JP" altLang="en-US" sz="2400" dirty="0"/>
          </a:p>
        </p:txBody>
      </p:sp>
      <p:pic>
        <p:nvPicPr>
          <p:cNvPr id="7170" name="Picture 2" descr="C:\Users\atakahashi\Dropbox\Camera Uploads\2012-05-16 10.40.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00808"/>
            <a:ext cx="3620916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takahashi\Documents\2012-05-18 04.21.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636912"/>
            <a:ext cx="5085032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4932040" y="1894332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C00000"/>
                </a:solidFill>
              </a:rPr>
              <a:t>日本語を話せる組↓</a:t>
            </a:r>
            <a:endParaRPr kumimoji="1" lang="ja-JP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580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Ray Fix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1296144"/>
          </a:xfrm>
        </p:spPr>
        <p:txBody>
          <a:bodyPr>
            <a:normAutofit lnSpcReduction="10000"/>
          </a:bodyPr>
          <a:lstStyle/>
          <a:p>
            <a:r>
              <a:rPr kumimoji="1" lang="ja-JP" altLang="en-US" sz="2400" dirty="0" smtClean="0"/>
              <a:t>日本語ペラペラ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「</a:t>
            </a:r>
            <a:r>
              <a:rPr kumimoji="1" lang="en-US" altLang="ja-JP" sz="2400" dirty="0" smtClean="0"/>
              <a:t>C++Now!</a:t>
            </a:r>
            <a:r>
              <a:rPr kumimoji="1" lang="ja-JP" altLang="en-US" sz="2400" dirty="0" smtClean="0"/>
              <a:t>」という名前を付けたひと。運営メンバ</a:t>
            </a:r>
            <a:endParaRPr kumimoji="1" lang="en-US" altLang="ja-JP" sz="2400" dirty="0" smtClean="0"/>
          </a:p>
          <a:p>
            <a:r>
              <a:rPr kumimoji="1" lang="en-US" altLang="ja-JP" sz="2400" dirty="0" smtClean="0"/>
              <a:t>Twitter @</a:t>
            </a:r>
            <a:r>
              <a:rPr kumimoji="1" lang="en-US" altLang="ja-JP" sz="2400" dirty="0" err="1" smtClean="0"/>
              <a:t>rayfix</a:t>
            </a:r>
            <a:r>
              <a:rPr kumimoji="1" lang="en-US" altLang="ja-JP" sz="2400" dirty="0" smtClean="0"/>
              <a:t> </a:t>
            </a:r>
            <a:r>
              <a:rPr kumimoji="1" lang="ja-JP" altLang="en-US" sz="2400" dirty="0" smtClean="0"/>
              <a:t>↓</a:t>
            </a:r>
            <a:endParaRPr kumimoji="1" lang="ja-JP" alt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52936"/>
            <a:ext cx="8199973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5637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日目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Modules in C++</a:t>
            </a:r>
          </a:p>
          <a:p>
            <a:r>
              <a:rPr lang="en-US" altLang="ja-JP" dirty="0" smtClean="0"/>
              <a:t>Generic Programming in C++</a:t>
            </a:r>
          </a:p>
          <a:p>
            <a:r>
              <a:rPr kumimoji="1" lang="en-US" altLang="ja-JP" dirty="0" err="1" smtClean="0"/>
              <a:t>ConceptClang</a:t>
            </a:r>
            <a:endParaRPr kumimoji="1" lang="en-US" altLang="ja-JP" dirty="0" smtClean="0"/>
          </a:p>
          <a:p>
            <a:r>
              <a:rPr lang="en-US" altLang="ja-JP" dirty="0" err="1" smtClean="0"/>
              <a:t>Boost.Polygon.Voronoi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0218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Modules in C++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936104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C++</a:t>
            </a:r>
            <a:r>
              <a:rPr kumimoji="1" lang="ja-JP" altLang="en-US" sz="2400" dirty="0" smtClean="0"/>
              <a:t>の次期標準で考えられているモジュールシステムに関するキーノート</a:t>
            </a:r>
            <a:endParaRPr kumimoji="1" lang="ja-JP" altLang="en-US" sz="2400" dirty="0"/>
          </a:p>
        </p:txBody>
      </p:sp>
      <p:pic>
        <p:nvPicPr>
          <p:cNvPr id="10242" name="Picture 2" descr="C:\Users\atakahashi\Dropbox\Camera Uploads\2012-05-17 00.32.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3674960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204864"/>
            <a:ext cx="4556027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5103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Generic Programming in C++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864096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ジェネリックプログラミングの現実の問題を考えてみよう、という発表＆ディスカッション</a:t>
            </a:r>
            <a:endParaRPr kumimoji="1" lang="ja-JP" altLang="en-US" sz="2400" dirty="0"/>
          </a:p>
        </p:txBody>
      </p:sp>
      <p:pic>
        <p:nvPicPr>
          <p:cNvPr id="11266" name="Picture 2" descr="C:\Users\atakahashi\Dropbox\Camera Uploads\2012-05-17 13.48.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4824"/>
            <a:ext cx="4893143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764" y="4887413"/>
            <a:ext cx="5405961" cy="19427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3455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ConceptClang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80729"/>
            <a:ext cx="8435280" cy="504055"/>
          </a:xfrm>
        </p:spPr>
        <p:txBody>
          <a:bodyPr>
            <a:noAutofit/>
          </a:bodyPr>
          <a:lstStyle/>
          <a:p>
            <a:r>
              <a:rPr kumimoji="1" lang="ja-JP" altLang="en-US" sz="2400" dirty="0" smtClean="0"/>
              <a:t>現在</a:t>
            </a:r>
            <a:r>
              <a:rPr kumimoji="1" lang="en-US" altLang="ja-JP" sz="2400" dirty="0" smtClean="0"/>
              <a:t>Clang</a:t>
            </a:r>
            <a:r>
              <a:rPr kumimoji="1" lang="ja-JP" altLang="en-US" sz="2400" dirty="0" smtClean="0"/>
              <a:t>で実験的な実装が進められている</a:t>
            </a:r>
            <a:r>
              <a:rPr kumimoji="1" lang="en-US" altLang="ja-JP" sz="2400" dirty="0" smtClean="0"/>
              <a:t>Concept</a:t>
            </a:r>
            <a:r>
              <a:rPr kumimoji="1" lang="ja-JP" altLang="en-US" sz="2400" dirty="0" smtClean="0"/>
              <a:t>について</a:t>
            </a:r>
            <a:endParaRPr kumimoji="1" lang="ja-JP" altLang="en-US" sz="2400" dirty="0"/>
          </a:p>
        </p:txBody>
      </p:sp>
      <p:pic>
        <p:nvPicPr>
          <p:cNvPr id="12290" name="Picture 2" descr="C:\Users\atakahashi\Dropbox\Camera Uploads\2012-05-17 05.29.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0808"/>
            <a:ext cx="3566873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492895"/>
            <a:ext cx="5215180" cy="3536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5876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本日のタイムテーブル</a:t>
            </a:r>
            <a:endParaRPr kumimoji="1" lang="ja-JP" altLang="en-US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72046"/>
              </p:ext>
            </p:extLst>
          </p:nvPr>
        </p:nvGraphicFramePr>
        <p:xfrm>
          <a:off x="827583" y="1397000"/>
          <a:ext cx="7776865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4177"/>
                <a:gridCol w="4320480"/>
                <a:gridCol w="1872208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10:00</a:t>
                      </a:r>
                      <a:r>
                        <a:rPr kumimoji="1" lang="ja-JP" altLang="en-US" dirty="0" smtClean="0"/>
                        <a:t>～</a:t>
                      </a:r>
                      <a:r>
                        <a:rPr kumimoji="1" lang="en-US" altLang="ja-JP" dirty="0" smtClean="0"/>
                        <a:t>10:10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Boost.</a:t>
                      </a:r>
                      <a:r>
                        <a:rPr kumimoji="1" lang="ja-JP" altLang="en-US" dirty="0" smtClean="0"/>
                        <a:t>勉強会について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cpp_akira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10:10</a:t>
                      </a:r>
                      <a:r>
                        <a:rPr kumimoji="1" lang="ja-JP" altLang="en-US" dirty="0" smtClean="0"/>
                        <a:t>～</a:t>
                      </a:r>
                      <a:r>
                        <a:rPr kumimoji="1" lang="en-US" altLang="ja-JP" dirty="0" smtClean="0"/>
                        <a:t>10:30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Boost</a:t>
                      </a:r>
                      <a:r>
                        <a:rPr kumimoji="1" lang="ja-JP" altLang="en-US" dirty="0" smtClean="0"/>
                        <a:t>ライブラリ一周の旅 </a:t>
                      </a:r>
                      <a:r>
                        <a:rPr kumimoji="1" lang="en-US" altLang="ja-JP" dirty="0" smtClean="0"/>
                        <a:t>1.49.0</a:t>
                      </a:r>
                      <a:r>
                        <a:rPr kumimoji="1" lang="ja-JP" altLang="en-US" dirty="0" smtClean="0"/>
                        <a:t>～</a:t>
                      </a:r>
                      <a:r>
                        <a:rPr kumimoji="1" lang="en-US" altLang="ja-JP" dirty="0" smtClean="0"/>
                        <a:t>1.50.0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cpp_akira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10:30</a:t>
                      </a:r>
                      <a:r>
                        <a:rPr kumimoji="1" lang="ja-JP" altLang="en-US" dirty="0" smtClean="0"/>
                        <a:t>～</a:t>
                      </a:r>
                      <a:r>
                        <a:rPr kumimoji="1" lang="en-US" altLang="ja-JP" dirty="0" smtClean="0"/>
                        <a:t>11:00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C++Now! 2012</a:t>
                      </a:r>
                      <a:r>
                        <a:rPr kumimoji="1" lang="ja-JP" altLang="en-US" dirty="0" smtClean="0"/>
                        <a:t>参加レポート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cpp_akira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11:20</a:t>
                      </a:r>
                      <a:r>
                        <a:rPr kumimoji="1" lang="ja-JP" altLang="en-US" dirty="0" smtClean="0"/>
                        <a:t>～</a:t>
                      </a:r>
                      <a:r>
                        <a:rPr kumimoji="1" lang="en-US" altLang="ja-JP" dirty="0" smtClean="0"/>
                        <a:t>11:40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sexyhook</a:t>
                      </a:r>
                      <a:r>
                        <a:rPr kumimoji="1" lang="en-US" altLang="ja-JP" dirty="0" smtClean="0"/>
                        <a:t> 3</a:t>
                      </a:r>
                      <a:r>
                        <a:rPr kumimoji="1" lang="ja-JP" altLang="en-US" dirty="0" smtClean="0"/>
                        <a:t>の変更点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super_rti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お昼休み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13:00</a:t>
                      </a:r>
                      <a:r>
                        <a:rPr kumimoji="1" lang="ja-JP" altLang="en-US" dirty="0" smtClean="0"/>
                        <a:t>～</a:t>
                      </a:r>
                      <a:r>
                        <a:rPr kumimoji="1" lang="en-US" altLang="ja-JP" dirty="0" smtClean="0"/>
                        <a:t>13:15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万能数値型</a:t>
                      </a:r>
                      <a:r>
                        <a:rPr kumimoji="1" lang="en-US" altLang="ja-JP" dirty="0" smtClean="0"/>
                        <a:t>URR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wraith13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13:30</a:t>
                      </a:r>
                      <a:r>
                        <a:rPr kumimoji="1" lang="ja-JP" altLang="en-US" dirty="0" smtClean="0"/>
                        <a:t>～</a:t>
                      </a:r>
                      <a:r>
                        <a:rPr kumimoji="1" lang="en-US" altLang="ja-JP" dirty="0" smtClean="0"/>
                        <a:t>14:00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C++</a:t>
                      </a:r>
                      <a:r>
                        <a:rPr kumimoji="1" lang="ja-JP" altLang="en-US" dirty="0" smtClean="0"/>
                        <a:t>でエレガントな並列計算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ponkotuy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14:20</a:t>
                      </a:r>
                      <a:r>
                        <a:rPr kumimoji="1" lang="ja-JP" altLang="en-US" dirty="0" smtClean="0"/>
                        <a:t>～</a:t>
                      </a:r>
                      <a:r>
                        <a:rPr kumimoji="1" lang="en-US" altLang="ja-JP" dirty="0" smtClean="0"/>
                        <a:t>14:40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C++ Transactional Memory</a:t>
                      </a:r>
                      <a:r>
                        <a:rPr kumimoji="1" lang="ja-JP" altLang="en-US" dirty="0" smtClean="0"/>
                        <a:t>言語拡張の紹介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yohhoy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15:00</a:t>
                      </a:r>
                      <a:r>
                        <a:rPr kumimoji="1" lang="ja-JP" altLang="en-US" dirty="0" smtClean="0"/>
                        <a:t>～</a:t>
                      </a:r>
                      <a:r>
                        <a:rPr kumimoji="1" lang="en-US" altLang="ja-JP" dirty="0" smtClean="0"/>
                        <a:t>15:40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家に帰るまでが遠足です．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Cryolite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16:05</a:t>
                      </a:r>
                      <a:r>
                        <a:rPr kumimoji="1" lang="ja-JP" altLang="en-US" dirty="0" smtClean="0"/>
                        <a:t>～</a:t>
                      </a:r>
                      <a:r>
                        <a:rPr kumimoji="1" lang="en-US" altLang="ja-JP" dirty="0" smtClean="0"/>
                        <a:t>18:00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全員参加ディスカッション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ALL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318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Boost.Polygon.Voronoi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04055"/>
          </a:xfrm>
        </p:spPr>
        <p:txBody>
          <a:bodyPr>
            <a:normAutofit/>
          </a:bodyPr>
          <a:lstStyle/>
          <a:p>
            <a:r>
              <a:rPr kumimoji="1" lang="en-US" altLang="ja-JP" sz="2400" dirty="0" err="1" smtClean="0"/>
              <a:t>Boost.Polygon</a:t>
            </a:r>
            <a:r>
              <a:rPr kumimoji="1" lang="ja-JP" altLang="en-US" sz="2400" dirty="0" smtClean="0"/>
              <a:t>に提案中のボロノイ図に関する発表</a:t>
            </a:r>
            <a:endParaRPr kumimoji="1" lang="ja-JP" altLang="en-US" sz="2400" dirty="0"/>
          </a:p>
        </p:txBody>
      </p:sp>
      <p:pic>
        <p:nvPicPr>
          <p:cNvPr id="13314" name="Picture 2" descr="C:\Users\atakahashi\Dropbox\Camera Uploads\2012-05-17 07.32.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3729004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996952"/>
            <a:ext cx="4915609" cy="3623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1253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4</a:t>
            </a:r>
            <a:r>
              <a:rPr kumimoji="1" lang="ja-JP" altLang="en-US" dirty="0" smtClean="0"/>
              <a:t>日目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smtClean="0"/>
              <a:t>Now What?</a:t>
            </a:r>
          </a:p>
          <a:p>
            <a:r>
              <a:rPr kumimoji="1" lang="en-US" altLang="ja-JP" sz="2400" dirty="0" smtClean="0"/>
              <a:t>Type to string conversion</a:t>
            </a:r>
          </a:p>
          <a:p>
            <a:r>
              <a:rPr lang="en-US" altLang="ja-JP" sz="2400" dirty="0" err="1" smtClean="0"/>
              <a:t>Metaprogramming</a:t>
            </a:r>
            <a:r>
              <a:rPr lang="en-US" altLang="ja-JP" sz="2400" dirty="0" smtClean="0"/>
              <a:t> Applied to Numerical Problems</a:t>
            </a:r>
          </a:p>
          <a:p>
            <a:r>
              <a:rPr kumimoji="1" lang="en-US" altLang="ja-JP" sz="2400" dirty="0" smtClean="0"/>
              <a:t>Liner programming made easy with </a:t>
            </a:r>
            <a:r>
              <a:rPr kumimoji="1" lang="en-US" altLang="ja-JP" sz="2400" dirty="0" err="1" smtClean="0"/>
              <a:t>Boost.Proto</a:t>
            </a:r>
            <a:endParaRPr kumimoji="1" lang="en-US" altLang="ja-JP" sz="2400" dirty="0" smtClean="0"/>
          </a:p>
          <a:p>
            <a:r>
              <a:rPr lang="en-US" altLang="ja-JP" sz="2400" dirty="0" smtClean="0"/>
              <a:t>Using </a:t>
            </a:r>
            <a:r>
              <a:rPr lang="en-US" altLang="ja-JP" sz="2400" dirty="0" err="1" smtClean="0"/>
              <a:t>Boost.Coroutine</a:t>
            </a:r>
            <a:r>
              <a:rPr lang="en-US" altLang="ja-JP" sz="2400" dirty="0" smtClean="0"/>
              <a:t> to untangle a state machine</a:t>
            </a:r>
          </a:p>
          <a:p>
            <a:r>
              <a:rPr kumimoji="1" lang="en-US" altLang="ja-JP" sz="2400" dirty="0" smtClean="0"/>
              <a:t>Boosting Libraries for TR2</a:t>
            </a:r>
          </a:p>
          <a:p>
            <a:r>
              <a:rPr lang="en-US" altLang="ja-JP" sz="2400" dirty="0" smtClean="0"/>
              <a:t>Preparation of C++Now! 2013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758071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Now What?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1152127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C++</a:t>
            </a:r>
            <a:r>
              <a:rPr kumimoji="1" lang="ja-JP" altLang="en-US" sz="2400" dirty="0" smtClean="0"/>
              <a:t>が今どこにいるのか？というキーノート</a:t>
            </a:r>
            <a:endParaRPr kumimoji="1" lang="en-US" altLang="ja-JP" sz="2400" dirty="0" smtClean="0"/>
          </a:p>
          <a:p>
            <a:pPr lvl="1"/>
            <a:r>
              <a:rPr lang="en-US" altLang="ja-JP" sz="2000" dirty="0" smtClean="0"/>
              <a:t>C++</a:t>
            </a:r>
            <a:r>
              <a:rPr lang="ja-JP" altLang="en-US" sz="2000" dirty="0" smtClean="0"/>
              <a:t>が得意とする分野</a:t>
            </a:r>
            <a:r>
              <a:rPr lang="en-US" altLang="ja-JP" sz="2000" dirty="0" smtClean="0"/>
              <a:t>(GPU</a:t>
            </a:r>
            <a:r>
              <a:rPr lang="ja-JP" altLang="en-US" sz="2000" dirty="0" smtClean="0"/>
              <a:t>関係</a:t>
            </a:r>
            <a:r>
              <a:rPr lang="en-US" altLang="ja-JP" sz="2000" dirty="0" smtClean="0"/>
              <a:t>)</a:t>
            </a:r>
            <a:r>
              <a:rPr lang="ja-JP" altLang="en-US" sz="2000" dirty="0" smtClean="0"/>
              <a:t>が標準にないよね、という話があったり</a:t>
            </a:r>
            <a:endParaRPr kumimoji="1" lang="ja-JP" altLang="en-US" sz="2000" dirty="0"/>
          </a:p>
        </p:txBody>
      </p:sp>
      <p:pic>
        <p:nvPicPr>
          <p:cNvPr id="1026" name="Picture 2" descr="C:\Users\atakahashi\Dropbox\Camera Uploads\2012-05-18 00.01.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88840"/>
            <a:ext cx="3566873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454221"/>
            <a:ext cx="5244423" cy="4030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0596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400" dirty="0" smtClean="0"/>
              <a:t>Using </a:t>
            </a:r>
            <a:r>
              <a:rPr kumimoji="1" lang="en-US" altLang="ja-JP" sz="2400" dirty="0" err="1" smtClean="0"/>
              <a:t>Boost.Coroutine</a:t>
            </a:r>
            <a:r>
              <a:rPr kumimoji="1" lang="en-US" altLang="ja-JP" sz="2400" dirty="0" smtClean="0"/>
              <a:t> to untangle a state machine</a:t>
            </a:r>
            <a:endParaRPr kumimoji="1" lang="ja-JP" altLang="en-US" sz="2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64705"/>
            <a:ext cx="8229600" cy="792087"/>
          </a:xfrm>
        </p:spPr>
        <p:txBody>
          <a:bodyPr>
            <a:normAutofit lnSpcReduction="10000"/>
          </a:bodyPr>
          <a:lstStyle/>
          <a:p>
            <a:r>
              <a:rPr kumimoji="1" lang="en-US" altLang="ja-JP" sz="2400" dirty="0" err="1" smtClean="0"/>
              <a:t>Boost.Context</a:t>
            </a:r>
            <a:r>
              <a:rPr kumimoji="1" lang="ja-JP" altLang="en-US" sz="2400" dirty="0" smtClean="0"/>
              <a:t>ベースで</a:t>
            </a:r>
            <a:r>
              <a:rPr kumimoji="1" lang="en-US" altLang="ja-JP" sz="2400" dirty="0" err="1" smtClean="0"/>
              <a:t>Boost.Coroutine</a:t>
            </a:r>
            <a:r>
              <a:rPr kumimoji="1" lang="ja-JP" altLang="en-US" sz="2400" dirty="0" smtClean="0"/>
              <a:t>を書き直したという話</a:t>
            </a:r>
            <a:endParaRPr kumimoji="1" lang="en-US" altLang="ja-JP" sz="2400" dirty="0" smtClean="0"/>
          </a:p>
          <a:p>
            <a:pPr lvl="1"/>
            <a:r>
              <a:rPr lang="ja-JP" altLang="en-US" sz="2000" dirty="0" smtClean="0"/>
              <a:t>コルーチンの解説</a:t>
            </a:r>
            <a:r>
              <a:rPr lang="en-US" altLang="ja-JP" sz="2000" dirty="0" smtClean="0"/>
              <a:t>(</a:t>
            </a:r>
            <a:r>
              <a:rPr lang="ja-JP" altLang="en-US" sz="2000" dirty="0" smtClean="0"/>
              <a:t>状態マシン、非同期処理など</a:t>
            </a:r>
            <a:r>
              <a:rPr lang="en-US" altLang="ja-JP" sz="2000" dirty="0" smtClean="0"/>
              <a:t>)</a:t>
            </a:r>
          </a:p>
          <a:p>
            <a:endParaRPr kumimoji="1" lang="ja-JP" altLang="en-US" sz="2400" dirty="0"/>
          </a:p>
        </p:txBody>
      </p:sp>
      <p:pic>
        <p:nvPicPr>
          <p:cNvPr id="2050" name="Picture 2" descr="C:\Users\atakahashi\Dropbox\Camera Uploads\2012-05-18 06.14.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" y="2924944"/>
            <a:ext cx="3285501" cy="194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88" y="1988840"/>
            <a:ext cx="5652279" cy="4286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4816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Boosting Libraries for TR2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836712"/>
            <a:ext cx="8784976" cy="504056"/>
          </a:xfrm>
        </p:spPr>
        <p:txBody>
          <a:bodyPr>
            <a:normAutofit/>
          </a:bodyPr>
          <a:lstStyle/>
          <a:p>
            <a:r>
              <a:rPr kumimoji="1" lang="ja-JP" altLang="en-US" sz="2000" dirty="0" smtClean="0"/>
              <a:t>標準への提案を成功させるには。</a:t>
            </a:r>
            <a:r>
              <a:rPr lang="ja-JP" altLang="en-US" sz="2000" dirty="0" smtClean="0"/>
              <a:t>ボランティアの募集。</a:t>
            </a:r>
            <a:r>
              <a:rPr lang="en-US" altLang="ja-JP" sz="2000" dirty="0" smtClean="0"/>
              <a:t>Boost</a:t>
            </a:r>
            <a:r>
              <a:rPr lang="ja-JP" altLang="en-US" sz="2000" dirty="0" smtClean="0"/>
              <a:t>からの提案など。</a:t>
            </a:r>
            <a:endParaRPr kumimoji="1" lang="ja-JP" altLang="en-US" sz="2000" dirty="0"/>
          </a:p>
        </p:txBody>
      </p:sp>
      <p:pic>
        <p:nvPicPr>
          <p:cNvPr id="3074" name="Picture 2" descr="C:\Users\atakahashi\Dropbox\Camera Uploads\2012-05-18 07.32.4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04097"/>
            <a:ext cx="3714509" cy="494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564904"/>
            <a:ext cx="5122193" cy="323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37254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Preparation of C++Now! </a:t>
            </a:r>
            <a:r>
              <a:rPr lang="en-US" altLang="ja-JP" dirty="0" smtClean="0"/>
              <a:t>2013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04056"/>
          </a:xfrm>
        </p:spPr>
        <p:txBody>
          <a:bodyPr>
            <a:normAutofit/>
          </a:bodyPr>
          <a:lstStyle/>
          <a:p>
            <a:r>
              <a:rPr kumimoji="1" lang="ja-JP" altLang="en-US" sz="2400" dirty="0" smtClean="0"/>
              <a:t>来年の</a:t>
            </a:r>
            <a:r>
              <a:rPr kumimoji="1" lang="en-US" altLang="ja-JP" sz="2400" dirty="0" smtClean="0"/>
              <a:t>C++Now!</a:t>
            </a:r>
            <a:r>
              <a:rPr kumimoji="1" lang="ja-JP" altLang="en-US" sz="2400" dirty="0" smtClean="0"/>
              <a:t>をどうするか</a:t>
            </a:r>
            <a:endParaRPr kumimoji="1" lang="ja-JP" altLang="en-US" sz="2400" dirty="0"/>
          </a:p>
        </p:txBody>
      </p:sp>
      <p:pic>
        <p:nvPicPr>
          <p:cNvPr id="4098" name="Picture 2" descr="C:\Users\atakahashi\Dropbox\Camera Uploads\2012-05-18 12.05.4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601136"/>
            <a:ext cx="3674961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941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資料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80728"/>
            <a:ext cx="8507288" cy="5145435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C++Now!</a:t>
            </a:r>
            <a:r>
              <a:rPr kumimoji="1" lang="ja-JP" altLang="en-US" sz="2400" dirty="0" smtClean="0"/>
              <a:t>の資料は、</a:t>
            </a:r>
            <a:r>
              <a:rPr kumimoji="1" lang="en-US" altLang="ja-JP" sz="2400" dirty="0" err="1" smtClean="0"/>
              <a:t>GitHub</a:t>
            </a:r>
            <a:r>
              <a:rPr kumimoji="1" lang="ja-JP" altLang="en-US" sz="2400" dirty="0" smtClean="0"/>
              <a:t>で公開されています</a:t>
            </a:r>
            <a:endParaRPr kumimoji="1" lang="en-US" altLang="ja-JP" sz="2400" dirty="0" smtClean="0"/>
          </a:p>
          <a:p>
            <a:pPr lvl="1"/>
            <a:r>
              <a:rPr lang="en-US" altLang="ja-JP" sz="2000" dirty="0">
                <a:hlinkClick r:id="rId2"/>
              </a:rPr>
              <a:t>https://</a:t>
            </a:r>
            <a:r>
              <a:rPr lang="en-US" altLang="ja-JP" sz="2000" dirty="0" smtClean="0">
                <a:hlinkClick r:id="rId2"/>
              </a:rPr>
              <a:t>github.com/boostcon/cppnow_presentations_2012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endParaRPr lang="en-US" altLang="ja-JP" sz="2000" dirty="0" smtClean="0"/>
          </a:p>
          <a:p>
            <a:r>
              <a:rPr kumimoji="1" lang="ja-JP" altLang="en-US" sz="2400" dirty="0" smtClean="0"/>
              <a:t>日本語ページ</a:t>
            </a:r>
            <a:endParaRPr kumimoji="1" lang="en-US" altLang="ja-JP" sz="2400" dirty="0" smtClean="0"/>
          </a:p>
          <a:p>
            <a:pPr lvl="1"/>
            <a:r>
              <a:rPr lang="en-US" altLang="ja-JP" sz="2000" dirty="0">
                <a:hlinkClick r:id="rId3"/>
              </a:rPr>
              <a:t>https://</a:t>
            </a:r>
            <a:r>
              <a:rPr lang="en-US" altLang="ja-JP" sz="2000" dirty="0" smtClean="0">
                <a:hlinkClick r:id="rId3"/>
              </a:rPr>
              <a:t>sites.google.com/site/boostjp/cppnow/2012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endParaRPr lang="en-US" altLang="ja-JP" sz="2000" dirty="0" smtClean="0"/>
          </a:p>
          <a:p>
            <a:r>
              <a:rPr kumimoji="1" lang="en-US" altLang="ja-JP" sz="2400" dirty="0" smtClean="0"/>
              <a:t>C++Now!</a:t>
            </a:r>
            <a:r>
              <a:rPr kumimoji="1" lang="ja-JP" altLang="en-US" sz="2400" dirty="0" smtClean="0"/>
              <a:t>参加レポートのブログ</a:t>
            </a:r>
            <a:endParaRPr kumimoji="1" lang="en-US" altLang="ja-JP" sz="2400" dirty="0" smtClean="0"/>
          </a:p>
          <a:p>
            <a:pPr lvl="1"/>
            <a:r>
              <a:rPr lang="en-US" altLang="ja-JP" sz="2000" dirty="0" err="1" smtClean="0"/>
              <a:t>redboltz</a:t>
            </a:r>
            <a:r>
              <a:rPr lang="en-US" altLang="ja-JP" sz="2000" dirty="0" smtClean="0"/>
              <a:t> </a:t>
            </a:r>
            <a:r>
              <a:rPr lang="en-US" altLang="ja-JP" sz="2000" dirty="0">
                <a:hlinkClick r:id="rId4"/>
              </a:rPr>
              <a:t>http://</a:t>
            </a:r>
            <a:r>
              <a:rPr lang="en-US" altLang="ja-JP" sz="2000" dirty="0" smtClean="0">
                <a:hlinkClick r:id="rId4"/>
              </a:rPr>
              <a:t>d.hatena.ne.jp/redboltz/20120519/1337385881</a:t>
            </a:r>
            <a:endParaRPr lang="en-US" altLang="ja-JP" sz="2000" dirty="0" smtClean="0"/>
          </a:p>
          <a:p>
            <a:pPr lvl="1"/>
            <a:r>
              <a:rPr kumimoji="1" lang="ja-JP" altLang="en-US" sz="2000" dirty="0"/>
              <a:t>高橋</a:t>
            </a:r>
            <a:r>
              <a:rPr kumimoji="1" lang="ja-JP" altLang="en-US" sz="2000" dirty="0" smtClean="0"/>
              <a:t>晶 </a:t>
            </a:r>
            <a:r>
              <a:rPr lang="en-US" altLang="ja-JP" sz="2000" dirty="0">
                <a:hlinkClick r:id="rId5"/>
              </a:rPr>
              <a:t>http://</a:t>
            </a:r>
            <a:r>
              <a:rPr lang="en-US" altLang="ja-JP" sz="2000" dirty="0" smtClean="0">
                <a:hlinkClick r:id="rId5"/>
              </a:rPr>
              <a:t>d.hatena.ne.jp/faith_and_brave/20120522/1337650107</a:t>
            </a:r>
            <a:endParaRPr lang="en-US" altLang="ja-JP" sz="2000" dirty="0" smtClean="0"/>
          </a:p>
          <a:p>
            <a:pPr lvl="1"/>
            <a:r>
              <a:rPr lang="en-US" altLang="ja-JP" sz="2000" dirty="0" smtClean="0"/>
              <a:t>Boris </a:t>
            </a:r>
            <a:r>
              <a:rPr lang="en-US" altLang="ja-JP" sz="2000" dirty="0" err="1" smtClean="0"/>
              <a:t>Schaling</a:t>
            </a:r>
            <a:r>
              <a:rPr lang="ja-JP" altLang="en-US" sz="2000" dirty="0" smtClean="0"/>
              <a:t>の記事</a:t>
            </a:r>
            <a:r>
              <a:rPr lang="en-US" altLang="ja-JP" sz="2000" dirty="0" smtClean="0"/>
              <a:t>(</a:t>
            </a:r>
            <a:r>
              <a:rPr lang="ja-JP" altLang="en-US" sz="2000" dirty="0" smtClean="0"/>
              <a:t>ドイツ語からの日本語訳</a:t>
            </a:r>
            <a:r>
              <a:rPr lang="en-US" altLang="ja-JP" sz="2000" dirty="0" smtClean="0"/>
              <a:t>)</a:t>
            </a:r>
            <a:br>
              <a:rPr lang="en-US" altLang="ja-JP" sz="2000" dirty="0" smtClean="0"/>
            </a:br>
            <a:r>
              <a:rPr lang="en-US" altLang="ja-JP" sz="2000" dirty="0">
                <a:hlinkClick r:id="rId6"/>
              </a:rPr>
              <a:t>http://zakkas783.tumblr.com/post/25007975614/c-now-boostcon-c-now-boost-konferenz-im</a:t>
            </a:r>
            <a:endParaRPr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70551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564905"/>
            <a:ext cx="8229600" cy="1080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ja-JP" sz="5400" dirty="0" smtClean="0">
                <a:solidFill>
                  <a:srgbClr val="C00000"/>
                </a:solidFill>
              </a:rPr>
              <a:t>Q &amp; A</a:t>
            </a:r>
            <a:endParaRPr kumimoji="1" lang="ja-JP" altLang="en-US" sz="5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188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3140969"/>
            <a:ext cx="8229600" cy="792087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/>
              <a:t>それで</a:t>
            </a:r>
            <a:r>
              <a:rPr lang="ja-JP" altLang="en-US" smtClean="0"/>
              <a:t>は </a:t>
            </a:r>
            <a:r>
              <a:rPr kumimoji="1" lang="en-US" altLang="ja-JP" b="1" smtClean="0">
                <a:solidFill>
                  <a:srgbClr val="C00000"/>
                </a:solidFill>
              </a:rPr>
              <a:t>Boost.</a:t>
            </a:r>
            <a:r>
              <a:rPr kumimoji="1" lang="ja-JP" altLang="en-US" b="1" smtClean="0">
                <a:solidFill>
                  <a:srgbClr val="C00000"/>
                </a:solidFill>
              </a:rPr>
              <a:t>勉強会 </a:t>
            </a:r>
            <a:r>
              <a:rPr kumimoji="1" lang="ja-JP" altLang="en-US" smtClean="0"/>
              <a:t>はじまります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650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012823"/>
          </a:xfrm>
        </p:spPr>
        <p:txBody>
          <a:bodyPr/>
          <a:lstStyle/>
          <a:p>
            <a:r>
              <a:rPr kumimoji="1" lang="en-US" altLang="ja-JP" smtClean="0">
                <a:solidFill>
                  <a:srgbClr val="C00000"/>
                </a:solidFill>
                <a:latin typeface="HGP創英角ﾎﾟｯﾌﾟ体" pitchFamily="50" charset="-128"/>
                <a:ea typeface="HGP創英角ﾎﾟｯﾌﾟ体" pitchFamily="50" charset="-128"/>
              </a:rPr>
              <a:t>Boost</a:t>
            </a:r>
            <a:r>
              <a:rPr kumimoji="1" lang="ja-JP" altLang="en-US" smtClean="0">
                <a:solidFill>
                  <a:srgbClr val="C00000"/>
                </a:solidFill>
                <a:latin typeface="HGP創英角ﾎﾟｯﾌﾟ体" pitchFamily="50" charset="-128"/>
                <a:ea typeface="HGP創英角ﾎﾟｯﾌﾟ体" pitchFamily="50" charset="-128"/>
              </a:rPr>
              <a:t>ライブラリ一周の旅</a:t>
            </a:r>
            <a:endParaRPr kumimoji="1" lang="ja-JP" altLang="en-US">
              <a:solidFill>
                <a:srgbClr val="C00000"/>
              </a:solidFill>
              <a:latin typeface="HGP創英角ﾎﾟｯﾌﾟ体" pitchFamily="50" charset="-128"/>
              <a:ea typeface="HGP創英角ﾎﾟｯﾌﾟ体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00228" y="4797152"/>
            <a:ext cx="6986614" cy="1489368"/>
          </a:xfrm>
        </p:spPr>
        <p:txBody>
          <a:bodyPr>
            <a:normAutofit/>
          </a:bodyPr>
          <a:lstStyle/>
          <a:p>
            <a:pPr algn="r"/>
            <a:r>
              <a:rPr lang="ja-JP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ｺﾞｼｯｸUB" pitchFamily="50" charset="-128"/>
                <a:ea typeface="HGP創英角ｺﾞｼｯｸUB" pitchFamily="50" charset="-128"/>
              </a:rPr>
              <a:t>高橋晶</a:t>
            </a:r>
            <a:r>
              <a:rPr lang="en-US" altLang="ja-JP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ｺﾞｼｯｸUB" pitchFamily="50" charset="-128"/>
                <a:ea typeface="HGP創英角ｺﾞｼｯｸUB" pitchFamily="50" charset="-128"/>
              </a:rPr>
              <a:t>(Akira Takahashi)</a:t>
            </a:r>
          </a:p>
          <a:p>
            <a:pPr algn="r"/>
            <a:r>
              <a:rPr lang="en-US" altLang="ja-JP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ｺﾞｼｯｸUB" pitchFamily="50" charset="-128"/>
                <a:ea typeface="HGP創英角ｺﾞｼｯｸUB" pitchFamily="50" charset="-128"/>
                <a:hlinkClick r:id="rId2"/>
              </a:rPr>
              <a:t>id:faith_and_brave</a:t>
            </a:r>
            <a:endParaRPr lang="en-US" altLang="ja-JP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pPr algn="r"/>
            <a:r>
              <a:rPr lang="en-US" altLang="ja-JP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ｺﾞｼｯｸUB" pitchFamily="50" charset="-128"/>
                <a:ea typeface="HGP創英角ｺﾞｼｯｸUB" pitchFamily="50" charset="-128"/>
                <a:hlinkClick r:id="rId3"/>
              </a:rPr>
              <a:t>@</a:t>
            </a:r>
            <a:r>
              <a:rPr lang="en-US" altLang="ja-JP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GP創英角ｺﾞｼｯｸUB" pitchFamily="50" charset="-128"/>
                <a:ea typeface="HGP創英角ｺﾞｼｯｸUB" pitchFamily="50" charset="-128"/>
                <a:hlinkClick r:id="rId3"/>
              </a:rPr>
              <a:t>cpp_akira</a:t>
            </a:r>
            <a:endParaRPr lang="ja-JP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714876" y="6417254"/>
            <a:ext cx="442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 smtClean="0">
                <a:solidFill>
                  <a:srgbClr val="C00000"/>
                </a:solidFill>
              </a:rPr>
              <a:t>Boost.</a:t>
            </a:r>
            <a:r>
              <a:rPr kumimoji="1" lang="ja-JP" altLang="en-US" dirty="0" smtClean="0">
                <a:solidFill>
                  <a:srgbClr val="C00000"/>
                </a:solidFill>
              </a:rPr>
              <a:t>勉強会</a:t>
            </a:r>
            <a:r>
              <a:rPr kumimoji="1" lang="en-US" altLang="ja-JP" dirty="0" smtClean="0">
                <a:solidFill>
                  <a:srgbClr val="C00000"/>
                </a:solidFill>
              </a:rPr>
              <a:t>#10</a:t>
            </a:r>
            <a:r>
              <a:rPr kumimoji="1" lang="ja-JP" altLang="en-US" dirty="0" smtClean="0">
                <a:solidFill>
                  <a:srgbClr val="C00000"/>
                </a:solidFill>
              </a:rPr>
              <a:t> </a:t>
            </a:r>
            <a:r>
              <a:rPr lang="en-US" altLang="ja-JP" dirty="0" smtClean="0">
                <a:solidFill>
                  <a:srgbClr val="C00000"/>
                </a:solidFill>
              </a:rPr>
              <a:t>2012/07/28(</a:t>
            </a:r>
            <a:r>
              <a:rPr lang="ja-JP" altLang="en-US" dirty="0" smtClean="0">
                <a:solidFill>
                  <a:srgbClr val="C00000"/>
                </a:solidFill>
              </a:rPr>
              <a:t>土</a:t>
            </a:r>
            <a:r>
              <a:rPr lang="en-US" altLang="ja-JP" dirty="0" smtClean="0">
                <a:solidFill>
                  <a:srgbClr val="C00000"/>
                </a:solidFill>
              </a:rPr>
              <a:t>)</a:t>
            </a:r>
            <a:endParaRPr kumimoji="1" lang="ja-JP" altLang="en-US" dirty="0">
              <a:solidFill>
                <a:srgbClr val="C0000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29322" y="3214686"/>
            <a:ext cx="17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solidFill>
                  <a:srgbClr val="C00000"/>
                </a:solidFill>
                <a:latin typeface="HGP創英角ﾎﾟｯﾌﾟ体" pitchFamily="50" charset="-128"/>
                <a:ea typeface="HGP創英角ﾎﾟｯﾌﾟ体" pitchFamily="50" charset="-128"/>
              </a:rPr>
              <a:t>ver.1.50.0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50799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はじめに</a:t>
            </a:r>
            <a:endParaRPr kumimoji="1" lang="ja-JP" altLang="en-US" sz="3600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142844" y="1052736"/>
            <a:ext cx="9001156" cy="547260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ja-JP" altLang="en-US" sz="2800" dirty="0" smtClean="0"/>
              <a:t>この発表は、</a:t>
            </a:r>
            <a:r>
              <a:rPr lang="en-US" altLang="ja-JP" sz="2800" dirty="0" smtClean="0"/>
              <a:t>Boost</a:t>
            </a:r>
            <a:r>
              <a:rPr lang="ja-JP" altLang="en-US" sz="2800" dirty="0" smtClean="0"/>
              <a:t>のなるべく全てのライブラリを紹介して</a:t>
            </a:r>
            <a:endParaRPr lang="en-US" altLang="ja-JP" sz="2800" dirty="0" smtClean="0"/>
          </a:p>
          <a:p>
            <a:pPr>
              <a:buNone/>
            </a:pPr>
            <a:r>
              <a:rPr lang="ja-JP" altLang="en-US" sz="2800" dirty="0" smtClean="0"/>
              <a:t>いこうという企画です。</a:t>
            </a:r>
            <a:endParaRPr lang="en-US" altLang="ja-JP" sz="2800" dirty="0" smtClean="0"/>
          </a:p>
          <a:p>
            <a:pPr>
              <a:buNone/>
            </a:pPr>
            <a:r>
              <a:rPr lang="ja-JP" altLang="en-US" sz="2800" dirty="0" smtClean="0"/>
              <a:t>毎回、これまでの差分を紹介し、全体にマージした資料を</a:t>
            </a:r>
            <a:endParaRPr lang="en-US" altLang="ja-JP" sz="2800" dirty="0" smtClean="0"/>
          </a:p>
          <a:p>
            <a:pPr>
              <a:buNone/>
            </a:pPr>
            <a:r>
              <a:rPr lang="ja-JP" altLang="en-US" sz="2800" dirty="0" smtClean="0"/>
              <a:t>同時に公開しています。</a:t>
            </a:r>
            <a:endParaRPr lang="en-US" altLang="ja-JP" sz="2800" dirty="0" smtClean="0"/>
          </a:p>
          <a:p>
            <a:pPr>
              <a:buNone/>
            </a:pPr>
            <a:endParaRPr lang="en-US" altLang="ja-JP" sz="2800" dirty="0"/>
          </a:p>
          <a:p>
            <a:pPr>
              <a:buNone/>
            </a:pPr>
            <a:r>
              <a:rPr lang="ja-JP" altLang="en-US" sz="2800" dirty="0" smtClean="0"/>
              <a:t>前回は、</a:t>
            </a:r>
            <a:r>
              <a:rPr lang="en-US" altLang="ja-JP" sz="2800" dirty="0" smtClean="0"/>
              <a:t>Boost 1.48.0</a:t>
            </a:r>
            <a:r>
              <a:rPr lang="ja-JP" altLang="en-US" sz="2800" dirty="0" err="1" smtClean="0"/>
              <a:t>までの</a:t>
            </a:r>
            <a:r>
              <a:rPr lang="ja-JP" altLang="en-US" sz="2800" dirty="0" smtClean="0"/>
              <a:t>ライブラリを紹介しました。</a:t>
            </a:r>
            <a:endParaRPr lang="en-US" altLang="ja-JP" sz="2800" dirty="0" smtClean="0"/>
          </a:p>
          <a:p>
            <a:pPr>
              <a:buNone/>
            </a:pPr>
            <a:r>
              <a:rPr lang="ja-JP" altLang="en-US" sz="2800" dirty="0" smtClean="0"/>
              <a:t>今回は</a:t>
            </a:r>
            <a:r>
              <a:rPr lang="en-US" altLang="ja-JP" sz="2800" dirty="0" smtClean="0"/>
              <a:t>1.49.0</a:t>
            </a:r>
            <a:r>
              <a:rPr lang="ja-JP" altLang="en-US" sz="2800" dirty="0" smtClean="0"/>
              <a:t>と</a:t>
            </a:r>
            <a:r>
              <a:rPr lang="en-US" altLang="ja-JP" sz="2800" dirty="0" smtClean="0"/>
              <a:t>1.50.0</a:t>
            </a:r>
            <a:r>
              <a:rPr lang="ja-JP" altLang="en-US" sz="2800" dirty="0" smtClean="0"/>
              <a:t>で追加されたライブラリを紹介して</a:t>
            </a:r>
            <a:endParaRPr lang="en-US" altLang="ja-JP" sz="2800" dirty="0"/>
          </a:p>
          <a:p>
            <a:pPr>
              <a:buNone/>
            </a:pPr>
            <a:r>
              <a:rPr lang="ja-JP" altLang="en-US" sz="2800" dirty="0" smtClean="0"/>
              <a:t>いきます。</a:t>
            </a:r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977570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Boost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C++</a:t>
            </a:r>
            <a:r>
              <a:rPr kumimoji="1" lang="ja-JP" altLang="en-US" sz="2400" dirty="0" smtClean="0"/>
              <a:t>標準化委員会の人たちが作った</a:t>
            </a:r>
            <a:r>
              <a:rPr kumimoji="1" lang="en-US" altLang="ja-JP" sz="2400" dirty="0" smtClean="0"/>
              <a:t>C++</a:t>
            </a:r>
            <a:r>
              <a:rPr kumimoji="1" lang="ja-JP" altLang="en-US" sz="2400" dirty="0" smtClean="0"/>
              <a:t>のライブラリ群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endParaRPr kumimoji="1" lang="en-US" altLang="ja-JP" sz="2400" dirty="0" smtClean="0"/>
          </a:p>
          <a:p>
            <a:r>
              <a:rPr lang="ja-JP" altLang="en-US" sz="2400" dirty="0"/>
              <a:t>普段</a:t>
            </a:r>
            <a:r>
              <a:rPr lang="ja-JP" altLang="en-US" sz="2400" dirty="0" smtClean="0"/>
              <a:t>のプログラミング全般で使える基本的なものから、専門特化したものまでいろいろなライブラリがある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endParaRPr lang="en-US" altLang="ja-JP" sz="2400" dirty="0" smtClean="0"/>
          </a:p>
          <a:p>
            <a:r>
              <a:rPr lang="en-US" altLang="ja-JP" sz="2400" dirty="0" smtClean="0"/>
              <a:t>Google</a:t>
            </a:r>
            <a:r>
              <a:rPr lang="ja-JP" altLang="en-US" sz="2400" dirty="0" err="1" smtClean="0"/>
              <a:t>、</a:t>
            </a:r>
            <a:r>
              <a:rPr lang="en-US" altLang="ja-JP" sz="2400" dirty="0" smtClean="0"/>
              <a:t>Intel</a:t>
            </a:r>
            <a:r>
              <a:rPr lang="ja-JP" altLang="en-US" sz="2400" dirty="0" err="1" smtClean="0"/>
              <a:t>、</a:t>
            </a:r>
            <a:r>
              <a:rPr lang="en-US" altLang="ja-JP" sz="2400" dirty="0" smtClean="0"/>
              <a:t>Adobe</a:t>
            </a:r>
            <a:r>
              <a:rPr lang="ja-JP" altLang="en-US" sz="2400" dirty="0" smtClean="0"/>
              <a:t>も開発に関わっている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endParaRPr lang="en-US" altLang="ja-JP" sz="2400" dirty="0" smtClean="0"/>
          </a:p>
          <a:p>
            <a:r>
              <a:rPr lang="ja-JP" altLang="en-US" sz="2400" dirty="0"/>
              <a:t>ライセンス</a:t>
            </a:r>
            <a:r>
              <a:rPr lang="ja-JP" altLang="en-US" sz="2400" dirty="0" smtClean="0"/>
              <a:t>は</a:t>
            </a:r>
            <a:r>
              <a:rPr lang="en-US" altLang="ja-JP" sz="2400" dirty="0" smtClean="0"/>
              <a:t>Boost Software License 1.0</a:t>
            </a:r>
          </a:p>
          <a:p>
            <a:pPr lvl="1"/>
            <a:r>
              <a:rPr lang="ja-JP" altLang="en-US" sz="2000" dirty="0" smtClean="0"/>
              <a:t>無償で商用利用可能</a:t>
            </a:r>
            <a:endParaRPr lang="en-US" altLang="ja-JP" sz="2000" dirty="0" smtClean="0"/>
          </a:p>
          <a:p>
            <a:pPr lvl="1"/>
            <a:r>
              <a:rPr lang="ja-JP" altLang="en-US" sz="2000" dirty="0"/>
              <a:t>著作権</a:t>
            </a:r>
            <a:r>
              <a:rPr lang="ja-JP" altLang="en-US" sz="2000" dirty="0" smtClean="0"/>
              <a:t>表記の必要なし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ソースコードの改変自由</a:t>
            </a:r>
            <a:endParaRPr lang="en-US" altLang="ja-JP" sz="2000" dirty="0" smtClean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63252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 smtClean="0"/>
              <a:t>本日紹介するライブラリ</a:t>
            </a:r>
            <a:endParaRPr kumimoji="1" lang="ja-JP" altLang="en-US" sz="3600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1785918" y="1643050"/>
            <a:ext cx="6242466" cy="4594262"/>
          </a:xfrm>
          <a:noFill/>
          <a:ln>
            <a:noFill/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altLang="ja-JP" dirty="0" smtClean="0"/>
              <a:t>1. Heap</a:t>
            </a:r>
          </a:p>
          <a:p>
            <a:pPr>
              <a:buNone/>
            </a:pPr>
            <a:r>
              <a:rPr lang="en-US" altLang="ja-JP" dirty="0" smtClean="0"/>
              <a:t>2. Algorithm</a:t>
            </a:r>
          </a:p>
          <a:p>
            <a:pPr>
              <a:buNone/>
            </a:pPr>
            <a:r>
              <a:rPr lang="en-US" altLang="ja-JP" dirty="0" smtClean="0"/>
              <a:t>3. Functional/</a:t>
            </a:r>
            <a:r>
              <a:rPr lang="en-US" altLang="ja-JP" dirty="0" err="1" smtClean="0"/>
              <a:t>OverloadedFunction</a:t>
            </a:r>
            <a:endParaRPr lang="en-US" altLang="ja-JP" dirty="0" smtClean="0"/>
          </a:p>
          <a:p>
            <a:pPr>
              <a:buNone/>
            </a:pPr>
            <a:r>
              <a:rPr lang="en-US" altLang="ja-JP" dirty="0" smtClean="0"/>
              <a:t>4. </a:t>
            </a:r>
            <a:r>
              <a:rPr lang="en-US" altLang="ja-JP" dirty="0" err="1" smtClean="0"/>
              <a:t>LocalFunction</a:t>
            </a:r>
            <a:endParaRPr lang="en-US" altLang="ja-JP" dirty="0" smtClean="0"/>
          </a:p>
          <a:p>
            <a:pPr>
              <a:buNone/>
            </a:pPr>
            <a:r>
              <a:rPr lang="en-US" altLang="ja-JP" dirty="0" smtClean="0"/>
              <a:t>5. Utility/</a:t>
            </a:r>
            <a:r>
              <a:rPr lang="en-US" altLang="ja-JP" dirty="0" err="1" smtClean="0"/>
              <a:t>IdentityType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883808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1464</Words>
  <Application>Microsoft Office PowerPoint</Application>
  <PresentationFormat>画面に合わせる (4:3)</PresentationFormat>
  <Paragraphs>284</Paragraphs>
  <Slides>47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47</vt:i4>
      </vt:variant>
    </vt:vector>
  </HeadingPairs>
  <TitlesOfParts>
    <vt:vector size="48" baseType="lpstr">
      <vt:lpstr>Office ​​テーマ</vt:lpstr>
      <vt:lpstr>Boost.勉強会 #10 東京</vt:lpstr>
      <vt:lpstr>Boost.勉強会について</vt:lpstr>
      <vt:lpstr>PowerPoint プレゼンテーション</vt:lpstr>
      <vt:lpstr>本日のタイムテーブル</vt:lpstr>
      <vt:lpstr>PowerPoint プレゼンテーション</vt:lpstr>
      <vt:lpstr>Boostライブラリ一周の旅</vt:lpstr>
      <vt:lpstr>はじめに</vt:lpstr>
      <vt:lpstr>Boostとは</vt:lpstr>
      <vt:lpstr>本日紹介するライブラリ</vt:lpstr>
      <vt:lpstr>Heap 1/2</vt:lpstr>
      <vt:lpstr>Heap 2/2</vt:lpstr>
      <vt:lpstr>Algorithm 1/3</vt:lpstr>
      <vt:lpstr>Algorithm 2/3</vt:lpstr>
      <vt:lpstr>Algorithm 3/3</vt:lpstr>
      <vt:lpstr>Functional/OverloadedFunction</vt:lpstr>
      <vt:lpstr>Local Function</vt:lpstr>
      <vt:lpstr>Utility/IdentityType</vt:lpstr>
      <vt:lpstr>まとめ(?)</vt:lpstr>
      <vt:lpstr>C++Now! 2012 参加レポート</vt:lpstr>
      <vt:lpstr>C++Now!</vt:lpstr>
      <vt:lpstr>期間と場所</vt:lpstr>
      <vt:lpstr>期間と場所</vt:lpstr>
      <vt:lpstr>日本から行く場合</vt:lpstr>
      <vt:lpstr>1日目</vt:lpstr>
      <vt:lpstr>Library in a Week</vt:lpstr>
      <vt:lpstr>odeint</vt:lpstr>
      <vt:lpstr>Lambda Functions</vt:lpstr>
      <vt:lpstr>Ustring</vt:lpstr>
      <vt:lpstr>Grill the Committee</vt:lpstr>
      <vt:lpstr>2日目</vt:lpstr>
      <vt:lpstr>Moving Forward with C++11</vt:lpstr>
      <vt:lpstr>Metaparse</vt:lpstr>
      <vt:lpstr>Exception Safe Coding</vt:lpstr>
      <vt:lpstr>ピクニック</vt:lpstr>
      <vt:lpstr>Ray Fix</vt:lpstr>
      <vt:lpstr>3日目</vt:lpstr>
      <vt:lpstr>Modules in C++</vt:lpstr>
      <vt:lpstr>Generic Programming in C++</vt:lpstr>
      <vt:lpstr>ConceptClang</vt:lpstr>
      <vt:lpstr>Boost.Polygon.Voronoi</vt:lpstr>
      <vt:lpstr>4日目</vt:lpstr>
      <vt:lpstr>Now What?</vt:lpstr>
      <vt:lpstr>Using Boost.Coroutine to untangle a state machine</vt:lpstr>
      <vt:lpstr>Boosting Libraries for TR2</vt:lpstr>
      <vt:lpstr>Preparation of C++Now! 2013</vt:lpstr>
      <vt:lpstr>資料</vt:lpstr>
      <vt:lpstr>PowerPoint プレゼンテーション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Boost.勉強会 #7 東京</dc:title>
  <dc:creator>高橋 晶</dc:creator>
  <cp:lastModifiedBy>高橋　晶</cp:lastModifiedBy>
  <cp:revision>21</cp:revision>
  <dcterms:created xsi:type="dcterms:W3CDTF">2011-11-10T11:22:13Z</dcterms:created>
  <dcterms:modified xsi:type="dcterms:W3CDTF">2012-07-27T06:57:30Z</dcterms:modified>
</cp:coreProperties>
</file>